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</p:sldIdLst>
  <p:sldSz cy="10058400" cx="7772400"/>
  <p:notesSz cx="6858000" cy="9144000"/>
  <p:embeddedFontLst>
    <p:embeddedFont>
      <p:font typeface="Libre Franklin"/>
      <p:regular r:id="rId9"/>
      <p:bold r:id="rId10"/>
      <p:italic r:id="rId11"/>
      <p:boldItalic r:id="rId12"/>
    </p:embeddedFont>
    <p:embeddedFont>
      <p:font typeface="PT Sans Narrow"/>
      <p:regular r:id="rId13"/>
      <p:bold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ibreFranklin-italic.fntdata"/><Relationship Id="rId10" Type="http://schemas.openxmlformats.org/officeDocument/2006/relationships/font" Target="fonts/LibreFranklin-bold.fntdata"/><Relationship Id="rId13" Type="http://schemas.openxmlformats.org/officeDocument/2006/relationships/font" Target="fonts/PTSansNarrow-regular.fntdata"/><Relationship Id="rId12" Type="http://schemas.openxmlformats.org/officeDocument/2006/relationships/font" Target="fonts/LibreFranklin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regular.fntdata"/><Relationship Id="rId15" Type="http://schemas.openxmlformats.org/officeDocument/2006/relationships/font" Target="fonts/OpenSans-regular.fntdata"/><Relationship Id="rId14" Type="http://schemas.openxmlformats.org/officeDocument/2006/relationships/font" Target="fonts/PTSansNarrow-bold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bc20f99717_0_134:notes"/>
          <p:cNvSpPr/>
          <p:nvPr>
            <p:ph idx="2" type="sldImg"/>
          </p:nvPr>
        </p:nvSpPr>
        <p:spPr>
          <a:xfrm>
            <a:off x="2104449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bc20f99717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c20f99717_0_211:notes"/>
          <p:cNvSpPr/>
          <p:nvPr>
            <p:ph idx="2" type="sldImg"/>
          </p:nvPr>
        </p:nvSpPr>
        <p:spPr>
          <a:xfrm>
            <a:off x="2104449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c20f99717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14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63" name="Google Shape;63;p14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" name="Google Shape;78;p17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2" name="Google Shape;92;p21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21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99" name="Google Shape;99;p2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3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nctsn.org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/>
          <p:nvPr>
            <p:ph type="title"/>
          </p:nvPr>
        </p:nvSpPr>
        <p:spPr>
          <a:xfrm>
            <a:off x="220850" y="357750"/>
            <a:ext cx="7058100" cy="7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Trauma in Children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2" name="Google Shape;112;p25"/>
          <p:cNvSpPr txBox="1"/>
          <p:nvPr>
            <p:ph idx="1" type="body"/>
          </p:nvPr>
        </p:nvSpPr>
        <p:spPr>
          <a:xfrm>
            <a:off x="264900" y="989800"/>
            <a:ext cx="7058100" cy="48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is Trauma?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traumatic event is a scary or dangerous event where a child feels fear for the safety of themselves or another person.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Not all children who experience a traumatic event will go on to show psychological symptoms associated with trauma. Many do not.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are the signs and symptoms that my child is having difficulties as a result of Trauma?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Each child shows different signs and symptoms.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Big changes in your child’s behavior after a traumatic event could be a sign that your child is experiencing post traumatic symptoms.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Some symptoms associated with trauma are excessive worry, bad dreams, distress at any reminders of the event, avoidance of anything that reminds them of it.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Some children may become irritable, have angry outbursts, or seem on edge.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3" name="Google Shape;113;p25"/>
          <p:cNvSpPr txBox="1"/>
          <p:nvPr/>
        </p:nvSpPr>
        <p:spPr>
          <a:xfrm>
            <a:off x="266700" y="5965000"/>
            <a:ext cx="7239000" cy="21771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Treatments for Trauma</a:t>
            </a:r>
            <a:endParaRPr b="1"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●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The treatment for post traumatic stress with the most evidence is cognitive behavioral therapy with a </a:t>
            </a: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focus on exposure to and processing of the traumatic event through written or other narratives.</a:t>
            </a:r>
            <a:endParaRPr b="1"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●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These treatments often involve parents or caregivers to help them support the child. 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" name="Google Shape;114;p25"/>
          <p:cNvSpPr txBox="1"/>
          <p:nvPr/>
        </p:nvSpPr>
        <p:spPr>
          <a:xfrm>
            <a:off x="7423700" y="5966850"/>
            <a:ext cx="6249000" cy="7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5" name="Google Shape;115;p25"/>
          <p:cNvSpPr txBox="1"/>
          <p:nvPr/>
        </p:nvSpPr>
        <p:spPr>
          <a:xfrm>
            <a:off x="266225" y="8209375"/>
            <a:ext cx="7239000" cy="6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To learn more, 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visit the National Child Traumatic Stress Network website for much more information: </a:t>
            </a:r>
            <a:r>
              <a:rPr lang="en" sz="1600" u="sng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https://www.nctsn.org/</a:t>
            </a:r>
            <a:r>
              <a:rPr lang="en" sz="1600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>
            <p:ph type="title"/>
          </p:nvPr>
        </p:nvSpPr>
        <p:spPr>
          <a:xfrm>
            <a:off x="266225" y="304225"/>
            <a:ext cx="7058100" cy="72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Trauma en los </a:t>
            </a: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Niños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1" name="Google Shape;121;p26"/>
          <p:cNvSpPr txBox="1"/>
          <p:nvPr>
            <p:ph idx="1" type="body"/>
          </p:nvPr>
        </p:nvSpPr>
        <p:spPr>
          <a:xfrm>
            <a:off x="474600" y="1238225"/>
            <a:ext cx="6823200" cy="146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Un evento traumático es un evento espantoso o peligroso en  que un ni</a:t>
            </a:r>
            <a:r>
              <a:rPr lang="en" sz="1600">
                <a:solidFill>
                  <a:srgbClr val="202124"/>
                </a:solidFill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ñ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 tiene miedo para su seguridad o la seguridad de una otra persona.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No todos niños que experimentan un evento traumático demostrarán síntomas psicológicas de trauma. Muchos no demostrarán ninguno.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2" name="Google Shape;122;p26"/>
          <p:cNvSpPr txBox="1"/>
          <p:nvPr/>
        </p:nvSpPr>
        <p:spPr>
          <a:xfrm>
            <a:off x="473850" y="3480700"/>
            <a:ext cx="6823200" cy="269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Cada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niño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demuestra diferente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señales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y síntomas.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Cambios grandes en el comportamiento de su hijo/a después de un evento traumático podría indicar que su hijo/a experimentaría síntomas del estrés post-traumático.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Algunos síntomas asociados con el trauma son preocupación excesiva, pesadillas, angustia por recordatorios del evento, y evitación de recordatorios del evento.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Algunos niños se ponen irritables, ansiosos, nerviosos, o demuestran arrebatos de rabia. 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3" name="Google Shape;123;p26"/>
          <p:cNvSpPr txBox="1"/>
          <p:nvPr/>
        </p:nvSpPr>
        <p:spPr>
          <a:xfrm>
            <a:off x="473850" y="2829825"/>
            <a:ext cx="7176300" cy="7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600">
                <a:solidFill>
                  <a:srgbClr val="4C4C4C"/>
                </a:solidFill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¿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Cuales son los señales y síntomas que indican que mi hijo/a tiene dificultades por razones de trauma? </a:t>
            </a:r>
            <a:endParaRPr/>
          </a:p>
        </p:txBody>
      </p:sp>
      <p:sp>
        <p:nvSpPr>
          <p:cNvPr id="124" name="Google Shape;124;p26"/>
          <p:cNvSpPr txBox="1"/>
          <p:nvPr/>
        </p:nvSpPr>
        <p:spPr>
          <a:xfrm>
            <a:off x="473850" y="911825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600">
                <a:solidFill>
                  <a:srgbClr val="4C4C4C"/>
                </a:solidFill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¿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Qué es el t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rauma?</a:t>
            </a:r>
            <a:endParaRPr/>
          </a:p>
        </p:txBody>
      </p:sp>
      <p:sp>
        <p:nvSpPr>
          <p:cNvPr id="125" name="Google Shape;125;p26"/>
          <p:cNvSpPr txBox="1"/>
          <p:nvPr/>
        </p:nvSpPr>
        <p:spPr>
          <a:xfrm>
            <a:off x="474600" y="6202225"/>
            <a:ext cx="6823200" cy="19290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Tratamientos por el Trauma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El tratamiento para estrés post-traumática con la más evidencia es la terapia cognitiva conductual con 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un enfoque en la exposición a y el procesamiento emocional del evento traumático con narrativos escritos o de otra forma. </a:t>
            </a:r>
            <a:endParaRPr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Libre Franklin"/>
              <a:buChar char="●"/>
            </a:pP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Esos tratamientos comúnmente involucra los padres o cuidadores del niño para ayudarles en apoyar el niño. 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26" name="Google Shape;126;p26"/>
          <p:cNvSpPr txBox="1"/>
          <p:nvPr/>
        </p:nvSpPr>
        <p:spPr>
          <a:xfrm>
            <a:off x="383675" y="8109925"/>
            <a:ext cx="6914100" cy="8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Para aprender más, 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visita al sitio del web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de</a:t>
            </a:r>
            <a:r>
              <a:rPr b="1" lang="en"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">
                <a:highlight>
                  <a:srgbClr val="FFFFFF"/>
                </a:highlight>
                <a:latin typeface="Libre Franklin"/>
                <a:ea typeface="Libre Franklin"/>
                <a:cs typeface="Libre Franklin"/>
                <a:sym typeface="Libre Franklin"/>
              </a:rPr>
              <a:t>La Red Nacional para el Estrés Traumático Infantil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 para mucho más información: https://www.nctsn.org/resources/informacion-en-espanol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