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Lst>
  <p:sldSz cy="10058400" cx="7772400"/>
  <p:notesSz cx="6858000" cy="9144000"/>
  <p:embeddedFontLst>
    <p:embeddedFont>
      <p:font typeface="Libre Franklin"/>
      <p:regular r:id="rId11"/>
      <p:bold r:id="rId12"/>
      <p:italic r:id="rId13"/>
      <p:boldItalic r:id="rId14"/>
    </p:embeddedFont>
    <p:embeddedFont>
      <p:font typeface="PT Sans Narrow"/>
      <p:regular r:id="rId15"/>
      <p:bold r:id="rId16"/>
    </p:embeddedFont>
    <p:embeddedFont>
      <p:font typeface="Open Sans"/>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boldItalic.fntdata"/><Relationship Id="rId11" Type="http://schemas.openxmlformats.org/officeDocument/2006/relationships/font" Target="fonts/LibreFranklin-regular.fntdata"/><Relationship Id="rId10" Type="http://schemas.openxmlformats.org/officeDocument/2006/relationships/slide" Target="slides/slide4.xml"/><Relationship Id="rId13" Type="http://schemas.openxmlformats.org/officeDocument/2006/relationships/font" Target="fonts/LibreFranklin-italic.fntdata"/><Relationship Id="rId12" Type="http://schemas.openxmlformats.org/officeDocument/2006/relationships/font" Target="fonts/LibreFranklin-bold.fntdata"/><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PTSansNarrow-regular.fntdata"/><Relationship Id="rId14" Type="http://schemas.openxmlformats.org/officeDocument/2006/relationships/font" Target="fonts/LibreFranklin-boldItalic.fntdata"/><Relationship Id="rId17" Type="http://schemas.openxmlformats.org/officeDocument/2006/relationships/font" Target="fonts/OpenSans-regular.fntdata"/><Relationship Id="rId16" Type="http://schemas.openxmlformats.org/officeDocument/2006/relationships/font" Target="fonts/PTSansNarrow-bold.fntdata"/><Relationship Id="rId5" Type="http://schemas.openxmlformats.org/officeDocument/2006/relationships/slideMaster" Target="slideMasters/slideMaster2.xml"/><Relationship Id="rId19" Type="http://schemas.openxmlformats.org/officeDocument/2006/relationships/font" Target="fonts/OpenSans-italic.fntdata"/><Relationship Id="rId6" Type="http://schemas.openxmlformats.org/officeDocument/2006/relationships/notesMaster" Target="notesMasters/notesMaster1.xml"/><Relationship Id="rId18" Type="http://schemas.openxmlformats.org/officeDocument/2006/relationships/font" Target="fonts/OpenSans-bold.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cc60c979f7_0_78:notes"/>
          <p:cNvSpPr/>
          <p:nvPr>
            <p:ph idx="2" type="sldImg"/>
          </p:nvPr>
        </p:nvSpPr>
        <p:spPr>
          <a:xfrm>
            <a:off x="2104466" y="685800"/>
            <a:ext cx="26493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cc60c979f7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cc60c979f7_0_87:notes"/>
          <p:cNvSpPr/>
          <p:nvPr>
            <p:ph idx="2" type="sldImg"/>
          </p:nvPr>
        </p:nvSpPr>
        <p:spPr>
          <a:xfrm>
            <a:off x="2104507"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cc60c979f7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cc60c979f7_0_156: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cc60c979f7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cc60c979f7_0_16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cc60c979f7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cxnSp>
        <p:nvCxnSpPr>
          <p:cNvPr id="55" name="Google Shape;55;p14"/>
          <p:cNvCxnSpPr/>
          <p:nvPr/>
        </p:nvCxnSpPr>
        <p:spPr>
          <a:xfrm>
            <a:off x="5956575" y="6212580"/>
            <a:ext cx="477900" cy="0"/>
          </a:xfrm>
          <a:prstGeom prst="straightConnector1">
            <a:avLst/>
          </a:prstGeom>
          <a:noFill/>
          <a:ln cap="flat" cmpd="sng" w="76200">
            <a:solidFill>
              <a:schemeClr val="lt2"/>
            </a:solidFill>
            <a:prstDash val="solid"/>
            <a:round/>
            <a:headEnd len="sm" w="sm" type="none"/>
            <a:tailEnd len="sm" w="sm" type="none"/>
          </a:ln>
        </p:spPr>
      </p:cxnSp>
      <p:cxnSp>
        <p:nvCxnSpPr>
          <p:cNvPr id="56" name="Google Shape;56;p14"/>
          <p:cNvCxnSpPr/>
          <p:nvPr/>
        </p:nvCxnSpPr>
        <p:spPr>
          <a:xfrm>
            <a:off x="1338780" y="6176136"/>
            <a:ext cx="477900" cy="0"/>
          </a:xfrm>
          <a:prstGeom prst="straightConnector1">
            <a:avLst/>
          </a:prstGeom>
          <a:noFill/>
          <a:ln cap="flat" cmpd="sng" w="76200">
            <a:solidFill>
              <a:schemeClr val="lt2"/>
            </a:solidFill>
            <a:prstDash val="solid"/>
            <a:round/>
            <a:headEnd len="sm" w="sm" type="none"/>
            <a:tailEnd len="sm" w="sm" type="none"/>
          </a:ln>
        </p:spPr>
      </p:cxnSp>
      <p:grpSp>
        <p:nvGrpSpPr>
          <p:cNvPr id="57" name="Google Shape;57;p14"/>
          <p:cNvGrpSpPr/>
          <p:nvPr/>
        </p:nvGrpSpPr>
        <p:grpSpPr>
          <a:xfrm>
            <a:off x="853543" y="1998672"/>
            <a:ext cx="6066264" cy="298033"/>
            <a:chOff x="1346429" y="1011300"/>
            <a:chExt cx="6452100" cy="152400"/>
          </a:xfrm>
        </p:grpSpPr>
        <p:cxnSp>
          <p:nvCxnSpPr>
            <p:cNvPr id="58" name="Google Shape;58;p14"/>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59" name="Google Shape;59;p14"/>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60" name="Google Shape;60;p14"/>
          <p:cNvGrpSpPr/>
          <p:nvPr/>
        </p:nvGrpSpPr>
        <p:grpSpPr>
          <a:xfrm>
            <a:off x="853549" y="7761972"/>
            <a:ext cx="6066264" cy="298033"/>
            <a:chOff x="1346435" y="3969088"/>
            <a:chExt cx="6452100" cy="152400"/>
          </a:xfrm>
        </p:grpSpPr>
        <p:cxnSp>
          <p:nvCxnSpPr>
            <p:cNvPr id="61" name="Google Shape;61;p14"/>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62" name="Google Shape;62;p14"/>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63" name="Google Shape;63;p14"/>
          <p:cNvSpPr txBox="1"/>
          <p:nvPr>
            <p:ph type="ctrTitle"/>
          </p:nvPr>
        </p:nvSpPr>
        <p:spPr>
          <a:xfrm>
            <a:off x="853527" y="3425672"/>
            <a:ext cx="6066600" cy="1999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400"/>
              <a:buNone/>
              <a:defRPr sz="5400"/>
            </a:lvl1pPr>
            <a:lvl2pPr lvl="1" rtl="0" algn="ctr">
              <a:spcBef>
                <a:spcPts val="0"/>
              </a:spcBef>
              <a:spcAft>
                <a:spcPts val="0"/>
              </a:spcAft>
              <a:buSzPts val="5400"/>
              <a:buNone/>
              <a:defRPr sz="5400"/>
            </a:lvl2pPr>
            <a:lvl3pPr lvl="2" rtl="0" algn="ctr">
              <a:spcBef>
                <a:spcPts val="0"/>
              </a:spcBef>
              <a:spcAft>
                <a:spcPts val="0"/>
              </a:spcAft>
              <a:buSzPts val="5400"/>
              <a:buNone/>
              <a:defRPr sz="5400"/>
            </a:lvl3pPr>
            <a:lvl4pPr lvl="3" rtl="0" algn="ctr">
              <a:spcBef>
                <a:spcPts val="0"/>
              </a:spcBef>
              <a:spcAft>
                <a:spcPts val="0"/>
              </a:spcAft>
              <a:buSzPts val="5400"/>
              <a:buNone/>
              <a:defRPr sz="5400"/>
            </a:lvl4pPr>
            <a:lvl5pPr lvl="4" rtl="0" algn="ctr">
              <a:spcBef>
                <a:spcPts val="0"/>
              </a:spcBef>
              <a:spcAft>
                <a:spcPts val="0"/>
              </a:spcAft>
              <a:buSzPts val="5400"/>
              <a:buNone/>
              <a:defRPr sz="5400"/>
            </a:lvl5pPr>
            <a:lvl6pPr lvl="5" rtl="0" algn="ctr">
              <a:spcBef>
                <a:spcPts val="0"/>
              </a:spcBef>
              <a:spcAft>
                <a:spcPts val="0"/>
              </a:spcAft>
              <a:buSzPts val="5400"/>
              <a:buNone/>
              <a:defRPr sz="5400"/>
            </a:lvl6pPr>
            <a:lvl7pPr lvl="6" rtl="0" algn="ctr">
              <a:spcBef>
                <a:spcPts val="0"/>
              </a:spcBef>
              <a:spcAft>
                <a:spcPts val="0"/>
              </a:spcAft>
              <a:buSzPts val="5400"/>
              <a:buNone/>
              <a:defRPr sz="5400"/>
            </a:lvl7pPr>
            <a:lvl8pPr lvl="7" rtl="0" algn="ctr">
              <a:spcBef>
                <a:spcPts val="0"/>
              </a:spcBef>
              <a:spcAft>
                <a:spcPts val="0"/>
              </a:spcAft>
              <a:buSzPts val="5400"/>
              <a:buNone/>
              <a:defRPr sz="5400"/>
            </a:lvl8pPr>
            <a:lvl9pPr lvl="8" rtl="0" algn="ctr">
              <a:spcBef>
                <a:spcPts val="0"/>
              </a:spcBef>
              <a:spcAft>
                <a:spcPts val="0"/>
              </a:spcAft>
              <a:buSzPts val="5400"/>
              <a:buNone/>
              <a:defRPr sz="5400"/>
            </a:lvl9pPr>
          </a:lstStyle>
          <a:p/>
        </p:txBody>
      </p:sp>
      <p:sp>
        <p:nvSpPr>
          <p:cNvPr id="64" name="Google Shape;64;p14"/>
          <p:cNvSpPr txBox="1"/>
          <p:nvPr>
            <p:ph idx="1" type="subTitle"/>
          </p:nvPr>
        </p:nvSpPr>
        <p:spPr>
          <a:xfrm>
            <a:off x="1816641" y="5573410"/>
            <a:ext cx="4140000" cy="15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65" name="Google Shape;65;p14"/>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6" name="Shape 66"/>
        <p:cNvGrpSpPr/>
        <p:nvPr/>
      </p:nvGrpSpPr>
      <p:grpSpPr>
        <a:xfrm>
          <a:off x="0" y="0"/>
          <a:ext cx="0" cy="0"/>
          <a:chOff x="0" y="0"/>
          <a:chExt cx="0" cy="0"/>
        </a:xfrm>
      </p:grpSpPr>
      <p:sp>
        <p:nvSpPr>
          <p:cNvPr id="67" name="Google Shape;67;p15"/>
          <p:cNvSpPr/>
          <p:nvPr/>
        </p:nvSpPr>
        <p:spPr>
          <a:xfrm>
            <a:off x="-43" y="5029493"/>
            <a:ext cx="7772400" cy="50289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5"/>
          <p:cNvSpPr txBox="1"/>
          <p:nvPr>
            <p:ph type="title"/>
          </p:nvPr>
        </p:nvSpPr>
        <p:spPr>
          <a:xfrm>
            <a:off x="264945" y="1593387"/>
            <a:ext cx="7285500" cy="18420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a:lvl1pPr>
            <a:lvl2pPr lvl="1" rtl="0" algn="ctr">
              <a:spcBef>
                <a:spcPts val="0"/>
              </a:spcBef>
              <a:spcAft>
                <a:spcPts val="0"/>
              </a:spcAft>
              <a:buSzPts val="3600"/>
              <a:buNone/>
              <a:defRPr/>
            </a:lvl2pPr>
            <a:lvl3pPr lvl="2" rtl="0" algn="ctr">
              <a:spcBef>
                <a:spcPts val="0"/>
              </a:spcBef>
              <a:spcAft>
                <a:spcPts val="0"/>
              </a:spcAft>
              <a:buSzPts val="3600"/>
              <a:buNone/>
              <a:defRPr/>
            </a:lvl3pPr>
            <a:lvl4pPr lvl="3" rtl="0" algn="ctr">
              <a:spcBef>
                <a:spcPts val="0"/>
              </a:spcBef>
              <a:spcAft>
                <a:spcPts val="0"/>
              </a:spcAft>
              <a:buSzPts val="3600"/>
              <a:buNone/>
              <a:defRPr/>
            </a:lvl4pPr>
            <a:lvl5pPr lvl="4" rtl="0" algn="ctr">
              <a:spcBef>
                <a:spcPts val="0"/>
              </a:spcBef>
              <a:spcAft>
                <a:spcPts val="0"/>
              </a:spcAft>
              <a:buSzPts val="3600"/>
              <a:buNone/>
              <a:defRPr/>
            </a:lvl5pPr>
            <a:lvl6pPr lvl="5" rtl="0" algn="ctr">
              <a:spcBef>
                <a:spcPts val="0"/>
              </a:spcBef>
              <a:spcAft>
                <a:spcPts val="0"/>
              </a:spcAft>
              <a:buSzPts val="3600"/>
              <a:buNone/>
              <a:defRPr/>
            </a:lvl6pPr>
            <a:lvl7pPr lvl="6" rtl="0" algn="ctr">
              <a:spcBef>
                <a:spcPts val="0"/>
              </a:spcBef>
              <a:spcAft>
                <a:spcPts val="0"/>
              </a:spcAft>
              <a:buSzPts val="3600"/>
              <a:buNone/>
              <a:defRPr/>
            </a:lvl7pPr>
            <a:lvl8pPr lvl="7" rtl="0" algn="ctr">
              <a:spcBef>
                <a:spcPts val="0"/>
              </a:spcBef>
              <a:spcAft>
                <a:spcPts val="0"/>
              </a:spcAft>
              <a:buSzPts val="3600"/>
              <a:buNone/>
              <a:defRPr/>
            </a:lvl8pPr>
            <a:lvl9pPr lvl="8" rtl="0" algn="ctr">
              <a:spcBef>
                <a:spcPts val="0"/>
              </a:spcBef>
              <a:spcAft>
                <a:spcPts val="0"/>
              </a:spcAft>
              <a:buSzPts val="3600"/>
              <a:buNone/>
              <a:defRPr/>
            </a:lvl9pPr>
          </a:lstStyle>
          <a:p/>
        </p:txBody>
      </p:sp>
      <p:sp>
        <p:nvSpPr>
          <p:cNvPr id="69" name="Google Shape;69;p15"/>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0" name="Shape 70"/>
        <p:cNvGrpSpPr/>
        <p:nvPr/>
      </p:nvGrpSpPr>
      <p:grpSpPr>
        <a:xfrm>
          <a:off x="0" y="0"/>
          <a:ext cx="0" cy="0"/>
          <a:chOff x="0" y="0"/>
          <a:chExt cx="0" cy="0"/>
        </a:xfrm>
      </p:grpSpPr>
      <p:sp>
        <p:nvSpPr>
          <p:cNvPr id="71" name="Google Shape;71;p16"/>
          <p:cNvSpPr/>
          <p:nvPr/>
        </p:nvSpPr>
        <p:spPr>
          <a:xfrm>
            <a:off x="-64" y="9867147"/>
            <a:ext cx="7772400" cy="191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6"/>
          <p:cNvSpPr txBox="1"/>
          <p:nvPr>
            <p:ph type="title"/>
          </p:nvPr>
        </p:nvSpPr>
        <p:spPr>
          <a:xfrm>
            <a:off x="264945" y="870271"/>
            <a:ext cx="72429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73" name="Google Shape;73;p16"/>
          <p:cNvSpPr txBox="1"/>
          <p:nvPr>
            <p:ph idx="1" type="body"/>
          </p:nvPr>
        </p:nvSpPr>
        <p:spPr>
          <a:xfrm>
            <a:off x="264945" y="2476369"/>
            <a:ext cx="7242900" cy="64587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74" name="Google Shape;74;p16"/>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75" name="Shape 75"/>
        <p:cNvGrpSpPr/>
        <p:nvPr/>
      </p:nvGrpSpPr>
      <p:grpSpPr>
        <a:xfrm>
          <a:off x="0" y="0"/>
          <a:ext cx="0" cy="0"/>
          <a:chOff x="0" y="0"/>
          <a:chExt cx="0" cy="0"/>
        </a:xfrm>
      </p:grpSpPr>
      <p:sp>
        <p:nvSpPr>
          <p:cNvPr id="76" name="Google Shape;76;p17"/>
          <p:cNvSpPr txBox="1"/>
          <p:nvPr>
            <p:ph type="title"/>
          </p:nvPr>
        </p:nvSpPr>
        <p:spPr>
          <a:xfrm>
            <a:off x="264945" y="870271"/>
            <a:ext cx="72429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77" name="Google Shape;77;p17"/>
          <p:cNvSpPr txBox="1"/>
          <p:nvPr>
            <p:ph idx="1" type="body"/>
          </p:nvPr>
        </p:nvSpPr>
        <p:spPr>
          <a:xfrm>
            <a:off x="264945" y="2476076"/>
            <a:ext cx="3399900" cy="64587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8" name="Google Shape;78;p17"/>
          <p:cNvSpPr txBox="1"/>
          <p:nvPr>
            <p:ph idx="2" type="body"/>
          </p:nvPr>
        </p:nvSpPr>
        <p:spPr>
          <a:xfrm>
            <a:off x="4107540" y="2476076"/>
            <a:ext cx="3399900" cy="64587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9" name="Google Shape;79;p17"/>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sp>
        <p:nvSpPr>
          <p:cNvPr id="81" name="Google Shape;81;p18"/>
          <p:cNvSpPr txBox="1"/>
          <p:nvPr>
            <p:ph type="title"/>
          </p:nvPr>
        </p:nvSpPr>
        <p:spPr>
          <a:xfrm>
            <a:off x="264945" y="870271"/>
            <a:ext cx="72429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82" name="Google Shape;82;p18"/>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3" name="Shape 83"/>
        <p:cNvGrpSpPr/>
        <p:nvPr/>
      </p:nvGrpSpPr>
      <p:grpSpPr>
        <a:xfrm>
          <a:off x="0" y="0"/>
          <a:ext cx="0" cy="0"/>
          <a:chOff x="0" y="0"/>
          <a:chExt cx="0" cy="0"/>
        </a:xfrm>
      </p:grpSpPr>
      <p:sp>
        <p:nvSpPr>
          <p:cNvPr id="84" name="Google Shape;84;p19"/>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85" name="Google Shape;85;p19"/>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86" name="Google Shape;86;p19"/>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87" name="Shape 87"/>
        <p:cNvGrpSpPr/>
        <p:nvPr/>
      </p:nvGrpSpPr>
      <p:grpSpPr>
        <a:xfrm>
          <a:off x="0" y="0"/>
          <a:ext cx="0" cy="0"/>
          <a:chOff x="0" y="0"/>
          <a:chExt cx="0" cy="0"/>
        </a:xfrm>
      </p:grpSpPr>
      <p:sp>
        <p:nvSpPr>
          <p:cNvPr id="88" name="Google Shape;88;p20"/>
          <p:cNvSpPr txBox="1"/>
          <p:nvPr>
            <p:ph type="title"/>
          </p:nvPr>
        </p:nvSpPr>
        <p:spPr>
          <a:xfrm>
            <a:off x="416713" y="1029307"/>
            <a:ext cx="4771200" cy="79998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dk2"/>
              </a:buClr>
              <a:buSzPts val="5400"/>
              <a:buNone/>
              <a:defRPr b="0" sz="5400">
                <a:solidFill>
                  <a:schemeClr val="dk2"/>
                </a:solidFill>
              </a:defRPr>
            </a:lvl1pPr>
            <a:lvl2pPr lvl="1" rtl="0">
              <a:spcBef>
                <a:spcPts val="0"/>
              </a:spcBef>
              <a:spcAft>
                <a:spcPts val="0"/>
              </a:spcAft>
              <a:buClr>
                <a:schemeClr val="dk2"/>
              </a:buClr>
              <a:buSzPts val="5400"/>
              <a:buNone/>
              <a:defRPr b="0" sz="5400">
                <a:solidFill>
                  <a:schemeClr val="dk2"/>
                </a:solidFill>
              </a:defRPr>
            </a:lvl2pPr>
            <a:lvl3pPr lvl="2" rtl="0">
              <a:spcBef>
                <a:spcPts val="0"/>
              </a:spcBef>
              <a:spcAft>
                <a:spcPts val="0"/>
              </a:spcAft>
              <a:buClr>
                <a:schemeClr val="dk2"/>
              </a:buClr>
              <a:buSzPts val="5400"/>
              <a:buNone/>
              <a:defRPr b="0" sz="5400">
                <a:solidFill>
                  <a:schemeClr val="dk2"/>
                </a:solidFill>
              </a:defRPr>
            </a:lvl3pPr>
            <a:lvl4pPr lvl="3" rtl="0">
              <a:spcBef>
                <a:spcPts val="0"/>
              </a:spcBef>
              <a:spcAft>
                <a:spcPts val="0"/>
              </a:spcAft>
              <a:buClr>
                <a:schemeClr val="dk2"/>
              </a:buClr>
              <a:buSzPts val="5400"/>
              <a:buNone/>
              <a:defRPr b="0" sz="5400">
                <a:solidFill>
                  <a:schemeClr val="dk2"/>
                </a:solidFill>
              </a:defRPr>
            </a:lvl4pPr>
            <a:lvl5pPr lvl="4" rtl="0">
              <a:spcBef>
                <a:spcPts val="0"/>
              </a:spcBef>
              <a:spcAft>
                <a:spcPts val="0"/>
              </a:spcAft>
              <a:buClr>
                <a:schemeClr val="dk2"/>
              </a:buClr>
              <a:buSzPts val="5400"/>
              <a:buNone/>
              <a:defRPr b="0" sz="5400">
                <a:solidFill>
                  <a:schemeClr val="dk2"/>
                </a:solidFill>
              </a:defRPr>
            </a:lvl5pPr>
            <a:lvl6pPr lvl="5" rtl="0">
              <a:spcBef>
                <a:spcPts val="0"/>
              </a:spcBef>
              <a:spcAft>
                <a:spcPts val="0"/>
              </a:spcAft>
              <a:buClr>
                <a:schemeClr val="dk2"/>
              </a:buClr>
              <a:buSzPts val="5400"/>
              <a:buNone/>
              <a:defRPr b="0" sz="5400">
                <a:solidFill>
                  <a:schemeClr val="dk2"/>
                </a:solidFill>
              </a:defRPr>
            </a:lvl6pPr>
            <a:lvl7pPr lvl="6" rtl="0">
              <a:spcBef>
                <a:spcPts val="0"/>
              </a:spcBef>
              <a:spcAft>
                <a:spcPts val="0"/>
              </a:spcAft>
              <a:buClr>
                <a:schemeClr val="dk2"/>
              </a:buClr>
              <a:buSzPts val="5400"/>
              <a:buNone/>
              <a:defRPr b="0" sz="5400">
                <a:solidFill>
                  <a:schemeClr val="dk2"/>
                </a:solidFill>
              </a:defRPr>
            </a:lvl7pPr>
            <a:lvl8pPr lvl="7" rtl="0">
              <a:spcBef>
                <a:spcPts val="0"/>
              </a:spcBef>
              <a:spcAft>
                <a:spcPts val="0"/>
              </a:spcAft>
              <a:buClr>
                <a:schemeClr val="dk2"/>
              </a:buClr>
              <a:buSzPts val="5400"/>
              <a:buNone/>
              <a:defRPr b="0" sz="5400">
                <a:solidFill>
                  <a:schemeClr val="dk2"/>
                </a:solidFill>
              </a:defRPr>
            </a:lvl8pPr>
            <a:lvl9pPr lvl="8" rtl="0">
              <a:spcBef>
                <a:spcPts val="0"/>
              </a:spcBef>
              <a:spcAft>
                <a:spcPts val="0"/>
              </a:spcAft>
              <a:buClr>
                <a:schemeClr val="dk2"/>
              </a:buClr>
              <a:buSzPts val="5400"/>
              <a:buNone/>
              <a:defRPr b="0" sz="5400">
                <a:solidFill>
                  <a:schemeClr val="dk2"/>
                </a:solidFill>
              </a:defRPr>
            </a:lvl9pPr>
          </a:lstStyle>
          <a:p/>
        </p:txBody>
      </p:sp>
      <p:sp>
        <p:nvSpPr>
          <p:cNvPr id="89" name="Google Shape;89;p20"/>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0" name="Shape 90"/>
        <p:cNvGrpSpPr/>
        <p:nvPr/>
      </p:nvGrpSpPr>
      <p:grpSpPr>
        <a:xfrm>
          <a:off x="0" y="0"/>
          <a:ext cx="0" cy="0"/>
          <a:chOff x="0" y="0"/>
          <a:chExt cx="0" cy="0"/>
        </a:xfrm>
      </p:grpSpPr>
      <p:sp>
        <p:nvSpPr>
          <p:cNvPr id="91" name="Google Shape;91;p21"/>
          <p:cNvSpPr/>
          <p:nvPr/>
        </p:nvSpPr>
        <p:spPr>
          <a:xfrm>
            <a:off x="3886200" y="0"/>
            <a:ext cx="3886200" cy="10058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2" name="Google Shape;92;p21"/>
          <p:cNvCxnSpPr/>
          <p:nvPr/>
        </p:nvCxnSpPr>
        <p:spPr>
          <a:xfrm>
            <a:off x="4275224" y="8791200"/>
            <a:ext cx="398100" cy="0"/>
          </a:xfrm>
          <a:prstGeom prst="straightConnector1">
            <a:avLst/>
          </a:prstGeom>
          <a:noFill/>
          <a:ln cap="flat" cmpd="sng" w="19050">
            <a:solidFill>
              <a:schemeClr val="lt1"/>
            </a:solidFill>
            <a:prstDash val="solid"/>
            <a:round/>
            <a:headEnd len="sm" w="sm" type="none"/>
            <a:tailEnd len="sm" w="sm" type="none"/>
          </a:ln>
        </p:spPr>
      </p:cxnSp>
      <p:sp>
        <p:nvSpPr>
          <p:cNvPr id="93" name="Google Shape;93;p21"/>
          <p:cNvSpPr txBox="1"/>
          <p:nvPr>
            <p:ph type="title"/>
          </p:nvPr>
        </p:nvSpPr>
        <p:spPr>
          <a:xfrm>
            <a:off x="225675" y="2033142"/>
            <a:ext cx="3438300" cy="3277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94" name="Google Shape;94;p21"/>
          <p:cNvSpPr txBox="1"/>
          <p:nvPr>
            <p:ph idx="1" type="subTitle"/>
          </p:nvPr>
        </p:nvSpPr>
        <p:spPr>
          <a:xfrm>
            <a:off x="225675" y="5332556"/>
            <a:ext cx="3438300" cy="2415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5" name="Google Shape;95;p21"/>
          <p:cNvSpPr txBox="1"/>
          <p:nvPr>
            <p:ph idx="2" type="body"/>
          </p:nvPr>
        </p:nvSpPr>
        <p:spPr>
          <a:xfrm>
            <a:off x="4198575" y="1416213"/>
            <a:ext cx="3261300" cy="7226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96" name="Google Shape;96;p21"/>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7" name="Shape 97"/>
        <p:cNvGrpSpPr/>
        <p:nvPr/>
      </p:nvGrpSpPr>
      <p:grpSpPr>
        <a:xfrm>
          <a:off x="0" y="0"/>
          <a:ext cx="0" cy="0"/>
          <a:chOff x="0" y="0"/>
          <a:chExt cx="0" cy="0"/>
        </a:xfrm>
      </p:grpSpPr>
      <p:sp>
        <p:nvSpPr>
          <p:cNvPr id="98" name="Google Shape;98;p22"/>
          <p:cNvSpPr txBox="1"/>
          <p:nvPr>
            <p:ph idx="1" type="body"/>
          </p:nvPr>
        </p:nvSpPr>
        <p:spPr>
          <a:xfrm>
            <a:off x="264945" y="8273418"/>
            <a:ext cx="5099100" cy="11709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99" name="Google Shape;99;p22"/>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0" name="Shape 100"/>
        <p:cNvGrpSpPr/>
        <p:nvPr/>
      </p:nvGrpSpPr>
      <p:grpSpPr>
        <a:xfrm>
          <a:off x="0" y="0"/>
          <a:ext cx="0" cy="0"/>
          <a:chOff x="0" y="0"/>
          <a:chExt cx="0" cy="0"/>
        </a:xfrm>
      </p:grpSpPr>
      <p:sp>
        <p:nvSpPr>
          <p:cNvPr id="101" name="Google Shape;101;p23"/>
          <p:cNvSpPr/>
          <p:nvPr/>
        </p:nvSpPr>
        <p:spPr>
          <a:xfrm>
            <a:off x="-64" y="9867147"/>
            <a:ext cx="7772400" cy="191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3"/>
          <p:cNvSpPr txBox="1"/>
          <p:nvPr>
            <p:ph hasCustomPrompt="1" type="title"/>
          </p:nvPr>
        </p:nvSpPr>
        <p:spPr>
          <a:xfrm>
            <a:off x="264945" y="2551707"/>
            <a:ext cx="7242900" cy="300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3"/>
              </a:buClr>
              <a:buSzPts val="13000"/>
              <a:buNone/>
              <a:defRPr sz="13000">
                <a:solidFill>
                  <a:schemeClr val="accent3"/>
                </a:solidFill>
              </a:defRPr>
            </a:lvl1pPr>
            <a:lvl2pPr lvl="1" rtl="0" algn="ctr">
              <a:spcBef>
                <a:spcPts val="0"/>
              </a:spcBef>
              <a:spcAft>
                <a:spcPts val="0"/>
              </a:spcAft>
              <a:buClr>
                <a:schemeClr val="accent3"/>
              </a:buClr>
              <a:buSzPts val="13000"/>
              <a:buNone/>
              <a:defRPr sz="13000">
                <a:solidFill>
                  <a:schemeClr val="accent3"/>
                </a:solidFill>
              </a:defRPr>
            </a:lvl2pPr>
            <a:lvl3pPr lvl="2" rtl="0" algn="ctr">
              <a:spcBef>
                <a:spcPts val="0"/>
              </a:spcBef>
              <a:spcAft>
                <a:spcPts val="0"/>
              </a:spcAft>
              <a:buClr>
                <a:schemeClr val="accent3"/>
              </a:buClr>
              <a:buSzPts val="13000"/>
              <a:buNone/>
              <a:defRPr sz="13000">
                <a:solidFill>
                  <a:schemeClr val="accent3"/>
                </a:solidFill>
              </a:defRPr>
            </a:lvl3pPr>
            <a:lvl4pPr lvl="3" rtl="0" algn="ctr">
              <a:spcBef>
                <a:spcPts val="0"/>
              </a:spcBef>
              <a:spcAft>
                <a:spcPts val="0"/>
              </a:spcAft>
              <a:buClr>
                <a:schemeClr val="accent3"/>
              </a:buClr>
              <a:buSzPts val="13000"/>
              <a:buNone/>
              <a:defRPr sz="13000">
                <a:solidFill>
                  <a:schemeClr val="accent3"/>
                </a:solidFill>
              </a:defRPr>
            </a:lvl4pPr>
            <a:lvl5pPr lvl="4" rtl="0" algn="ctr">
              <a:spcBef>
                <a:spcPts val="0"/>
              </a:spcBef>
              <a:spcAft>
                <a:spcPts val="0"/>
              </a:spcAft>
              <a:buClr>
                <a:schemeClr val="accent3"/>
              </a:buClr>
              <a:buSzPts val="13000"/>
              <a:buNone/>
              <a:defRPr sz="13000">
                <a:solidFill>
                  <a:schemeClr val="accent3"/>
                </a:solidFill>
              </a:defRPr>
            </a:lvl5pPr>
            <a:lvl6pPr lvl="5" rtl="0" algn="ctr">
              <a:spcBef>
                <a:spcPts val="0"/>
              </a:spcBef>
              <a:spcAft>
                <a:spcPts val="0"/>
              </a:spcAft>
              <a:buClr>
                <a:schemeClr val="accent3"/>
              </a:buClr>
              <a:buSzPts val="13000"/>
              <a:buNone/>
              <a:defRPr sz="13000">
                <a:solidFill>
                  <a:schemeClr val="accent3"/>
                </a:solidFill>
              </a:defRPr>
            </a:lvl6pPr>
            <a:lvl7pPr lvl="6" rtl="0" algn="ctr">
              <a:spcBef>
                <a:spcPts val="0"/>
              </a:spcBef>
              <a:spcAft>
                <a:spcPts val="0"/>
              </a:spcAft>
              <a:buClr>
                <a:schemeClr val="accent3"/>
              </a:buClr>
              <a:buSzPts val="13000"/>
              <a:buNone/>
              <a:defRPr sz="13000">
                <a:solidFill>
                  <a:schemeClr val="accent3"/>
                </a:solidFill>
              </a:defRPr>
            </a:lvl7pPr>
            <a:lvl8pPr lvl="7" rtl="0" algn="ctr">
              <a:spcBef>
                <a:spcPts val="0"/>
              </a:spcBef>
              <a:spcAft>
                <a:spcPts val="0"/>
              </a:spcAft>
              <a:buClr>
                <a:schemeClr val="accent3"/>
              </a:buClr>
              <a:buSzPts val="13000"/>
              <a:buNone/>
              <a:defRPr sz="13000">
                <a:solidFill>
                  <a:schemeClr val="accent3"/>
                </a:solidFill>
              </a:defRPr>
            </a:lvl8pPr>
            <a:lvl9pPr lvl="8" rtl="0" algn="ctr">
              <a:spcBef>
                <a:spcPts val="0"/>
              </a:spcBef>
              <a:spcAft>
                <a:spcPts val="0"/>
              </a:spcAft>
              <a:buClr>
                <a:schemeClr val="accent3"/>
              </a:buClr>
              <a:buSzPts val="13000"/>
              <a:buNone/>
              <a:defRPr sz="13000">
                <a:solidFill>
                  <a:schemeClr val="accent3"/>
                </a:solidFill>
              </a:defRPr>
            </a:lvl9pPr>
          </a:lstStyle>
          <a:p>
            <a:r>
              <a:t>xx%</a:t>
            </a:r>
          </a:p>
        </p:txBody>
      </p:sp>
      <p:sp>
        <p:nvSpPr>
          <p:cNvPr id="103" name="Google Shape;103;p23"/>
          <p:cNvSpPr txBox="1"/>
          <p:nvPr>
            <p:ph idx="1" type="body"/>
          </p:nvPr>
        </p:nvSpPr>
        <p:spPr>
          <a:xfrm>
            <a:off x="264945" y="5858160"/>
            <a:ext cx="7242900" cy="20955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104" name="Google Shape;104;p23"/>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5" name="Shape 105"/>
        <p:cNvGrpSpPr/>
        <p:nvPr/>
      </p:nvGrpSpPr>
      <p:grpSpPr>
        <a:xfrm>
          <a:off x="0" y="0"/>
          <a:ext cx="0" cy="0"/>
          <a:chOff x="0" y="0"/>
          <a:chExt cx="0" cy="0"/>
        </a:xfrm>
      </p:grpSpPr>
      <p:sp>
        <p:nvSpPr>
          <p:cNvPr id="106" name="Google Shape;106;p24"/>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64945" y="870271"/>
            <a:ext cx="7242900" cy="13833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52" name="Google Shape;52;p13"/>
          <p:cNvSpPr txBox="1"/>
          <p:nvPr>
            <p:ph idx="1" type="body"/>
          </p:nvPr>
        </p:nvSpPr>
        <p:spPr>
          <a:xfrm>
            <a:off x="264945" y="2476369"/>
            <a:ext cx="7242900" cy="64587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rtl="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53" name="Google Shape;53;p13"/>
          <p:cNvSpPr txBox="1"/>
          <p:nvPr>
            <p:ph idx="12" type="sldNum"/>
          </p:nvPr>
        </p:nvSpPr>
        <p:spPr>
          <a:xfrm>
            <a:off x="7201589" y="9119180"/>
            <a:ext cx="466800" cy="7698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Open Sans"/>
                <a:ea typeface="Open Sans"/>
                <a:cs typeface="Open Sans"/>
                <a:sym typeface="Open Sans"/>
              </a:defRPr>
            </a:lvl1pPr>
            <a:lvl2pPr lvl="1" rtl="0" algn="r">
              <a:buNone/>
              <a:defRPr sz="1000">
                <a:solidFill>
                  <a:schemeClr val="dk2"/>
                </a:solidFill>
                <a:latin typeface="Open Sans"/>
                <a:ea typeface="Open Sans"/>
                <a:cs typeface="Open Sans"/>
                <a:sym typeface="Open Sans"/>
              </a:defRPr>
            </a:lvl2pPr>
            <a:lvl3pPr lvl="2" rtl="0" algn="r">
              <a:buNone/>
              <a:defRPr sz="1000">
                <a:solidFill>
                  <a:schemeClr val="dk2"/>
                </a:solidFill>
                <a:latin typeface="Open Sans"/>
                <a:ea typeface="Open Sans"/>
                <a:cs typeface="Open Sans"/>
                <a:sym typeface="Open Sans"/>
              </a:defRPr>
            </a:lvl3pPr>
            <a:lvl4pPr lvl="3" rtl="0" algn="r">
              <a:buNone/>
              <a:defRPr sz="1000">
                <a:solidFill>
                  <a:schemeClr val="dk2"/>
                </a:solidFill>
                <a:latin typeface="Open Sans"/>
                <a:ea typeface="Open Sans"/>
                <a:cs typeface="Open Sans"/>
                <a:sym typeface="Open Sans"/>
              </a:defRPr>
            </a:lvl4pPr>
            <a:lvl5pPr lvl="4" rtl="0" algn="r">
              <a:buNone/>
              <a:defRPr sz="1000">
                <a:solidFill>
                  <a:schemeClr val="dk2"/>
                </a:solidFill>
                <a:latin typeface="Open Sans"/>
                <a:ea typeface="Open Sans"/>
                <a:cs typeface="Open Sans"/>
                <a:sym typeface="Open Sans"/>
              </a:defRPr>
            </a:lvl5pPr>
            <a:lvl6pPr lvl="5" rtl="0" algn="r">
              <a:buNone/>
              <a:defRPr sz="1000">
                <a:solidFill>
                  <a:schemeClr val="dk2"/>
                </a:solidFill>
                <a:latin typeface="Open Sans"/>
                <a:ea typeface="Open Sans"/>
                <a:cs typeface="Open Sans"/>
                <a:sym typeface="Open Sans"/>
              </a:defRPr>
            </a:lvl6pPr>
            <a:lvl7pPr lvl="6" rtl="0" algn="r">
              <a:buNone/>
              <a:defRPr sz="1000">
                <a:solidFill>
                  <a:schemeClr val="dk2"/>
                </a:solidFill>
                <a:latin typeface="Open Sans"/>
                <a:ea typeface="Open Sans"/>
                <a:cs typeface="Open Sans"/>
                <a:sym typeface="Open Sans"/>
              </a:defRPr>
            </a:lvl7pPr>
            <a:lvl8pPr lvl="7" rtl="0" algn="r">
              <a:buNone/>
              <a:defRPr sz="1000">
                <a:solidFill>
                  <a:schemeClr val="dk2"/>
                </a:solidFill>
                <a:latin typeface="Open Sans"/>
                <a:ea typeface="Open Sans"/>
                <a:cs typeface="Open Sans"/>
                <a:sym typeface="Open Sans"/>
              </a:defRPr>
            </a:lvl8pPr>
            <a:lvl9pPr lvl="8" rtl="0"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5"/>
          <p:cNvSpPr txBox="1"/>
          <p:nvPr>
            <p:ph type="title"/>
          </p:nvPr>
        </p:nvSpPr>
        <p:spPr>
          <a:xfrm>
            <a:off x="264881" y="572750"/>
            <a:ext cx="7242900" cy="729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300">
                <a:solidFill>
                  <a:srgbClr val="BF5700"/>
                </a:solidFill>
                <a:latin typeface="Libre Franklin"/>
                <a:ea typeface="Libre Franklin"/>
                <a:cs typeface="Libre Franklin"/>
                <a:sym typeface="Libre Franklin"/>
              </a:rPr>
              <a:t>Substance Use Disorders (SUDs)</a:t>
            </a:r>
            <a:endParaRPr sz="3300">
              <a:latin typeface="Libre Franklin"/>
              <a:ea typeface="Libre Franklin"/>
              <a:cs typeface="Libre Franklin"/>
              <a:sym typeface="Libre Franklin"/>
            </a:endParaRPr>
          </a:p>
        </p:txBody>
      </p:sp>
      <p:sp>
        <p:nvSpPr>
          <p:cNvPr id="112" name="Google Shape;112;p25"/>
          <p:cNvSpPr txBox="1"/>
          <p:nvPr>
            <p:ph idx="1" type="body"/>
          </p:nvPr>
        </p:nvSpPr>
        <p:spPr>
          <a:xfrm>
            <a:off x="373575" y="1427400"/>
            <a:ext cx="7025100" cy="3681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solidFill>
                  <a:srgbClr val="333F48"/>
                </a:solidFill>
                <a:latin typeface="Libre Franklin"/>
                <a:ea typeface="Libre Franklin"/>
                <a:cs typeface="Libre Franklin"/>
                <a:sym typeface="Libre Franklin"/>
              </a:rPr>
              <a:t>What is a  </a:t>
            </a:r>
            <a:r>
              <a:rPr b="1" lang="en">
                <a:solidFill>
                  <a:srgbClr val="333F48"/>
                </a:solidFill>
                <a:latin typeface="Libre Franklin"/>
                <a:ea typeface="Libre Franklin"/>
                <a:cs typeface="Libre Franklin"/>
                <a:sym typeface="Libre Franklin"/>
              </a:rPr>
              <a:t>Substance Use Disorder (SUD)</a:t>
            </a:r>
            <a:r>
              <a:rPr lang="en">
                <a:solidFill>
                  <a:srgbClr val="333F48"/>
                </a:solidFill>
                <a:latin typeface="Libre Franklin"/>
                <a:ea typeface="Libre Franklin"/>
                <a:cs typeface="Libre Franklin"/>
                <a:sym typeface="Libre Franklin"/>
              </a:rPr>
              <a:t>?</a:t>
            </a:r>
            <a:endParaRPr>
              <a:solidFill>
                <a:srgbClr val="333F48"/>
              </a:solidFill>
              <a:latin typeface="Libre Franklin"/>
              <a:ea typeface="Libre Franklin"/>
              <a:cs typeface="Libre Franklin"/>
              <a:sym typeface="Libre Franklin"/>
            </a:endParaRPr>
          </a:p>
          <a:p>
            <a:pPr indent="0" lvl="0" marL="0" rtl="0" algn="l">
              <a:lnSpc>
                <a:spcPct val="100000"/>
              </a:lnSpc>
              <a:spcBef>
                <a:spcPts val="1600"/>
              </a:spcBef>
              <a:spcAft>
                <a:spcPts val="0"/>
              </a:spcAft>
              <a:buNone/>
            </a:pPr>
            <a:r>
              <a:rPr lang="en">
                <a:solidFill>
                  <a:srgbClr val="333F48"/>
                </a:solidFill>
                <a:latin typeface="Libre Franklin"/>
                <a:ea typeface="Libre Franklin"/>
                <a:cs typeface="Libre Franklin"/>
                <a:sym typeface="Libre Franklin"/>
              </a:rPr>
              <a:t>An individual is considered to have an SUD if they are using substances in a way that significantly interferes with an individual’s functioning in life. Just like other mental health diagnoses, this is a brain-based disorder. While there are different criteria for different substances, there are some common aspects of SUDs:</a:t>
            </a:r>
            <a:endParaRPr>
              <a:solidFill>
                <a:srgbClr val="333F48"/>
              </a:solidFill>
              <a:latin typeface="Libre Franklin"/>
              <a:ea typeface="Libre Franklin"/>
              <a:cs typeface="Libre Franklin"/>
              <a:sym typeface="Libre Franklin"/>
            </a:endParaRPr>
          </a:p>
          <a:p>
            <a:pPr indent="-342900" lvl="0" marL="457200" rtl="0" algn="l">
              <a:lnSpc>
                <a:spcPct val="100000"/>
              </a:lnSpc>
              <a:spcBef>
                <a:spcPts val="1600"/>
              </a:spcBef>
              <a:spcAft>
                <a:spcPts val="0"/>
              </a:spcAft>
              <a:buClr>
                <a:srgbClr val="333F48"/>
              </a:buClr>
              <a:buSzPts val="1800"/>
              <a:buFont typeface="Libre Franklin"/>
              <a:buChar char="●"/>
            </a:pPr>
            <a:r>
              <a:rPr lang="en">
                <a:solidFill>
                  <a:srgbClr val="333F48"/>
                </a:solidFill>
                <a:latin typeface="Libre Franklin"/>
                <a:ea typeface="Libre Franklin"/>
                <a:cs typeface="Libre Franklin"/>
                <a:sym typeface="Libre Franklin"/>
              </a:rPr>
              <a:t>Use of the substance over a year long period </a:t>
            </a:r>
            <a:endParaRPr>
              <a:solidFill>
                <a:srgbClr val="333F48"/>
              </a:solidFill>
              <a:latin typeface="Libre Franklin"/>
              <a:ea typeface="Libre Franklin"/>
              <a:cs typeface="Libre Franklin"/>
              <a:sym typeface="Libre Franklin"/>
            </a:endParaRPr>
          </a:p>
          <a:p>
            <a:pPr indent="-342900" lvl="0" marL="457200" rtl="0" algn="l">
              <a:lnSpc>
                <a:spcPct val="100000"/>
              </a:lnSpc>
              <a:spcBef>
                <a:spcPts val="0"/>
              </a:spcBef>
              <a:spcAft>
                <a:spcPts val="0"/>
              </a:spcAft>
              <a:buClr>
                <a:srgbClr val="333F48"/>
              </a:buClr>
              <a:buSzPts val="1800"/>
              <a:buFont typeface="Libre Franklin"/>
              <a:buChar char="●"/>
            </a:pPr>
            <a:r>
              <a:rPr lang="en">
                <a:solidFill>
                  <a:srgbClr val="333F48"/>
                </a:solidFill>
                <a:latin typeface="Libre Franklin"/>
                <a:ea typeface="Libre Franklin"/>
                <a:cs typeface="Libre Franklin"/>
                <a:sym typeface="Libre Franklin"/>
              </a:rPr>
              <a:t>Using the substance causes problems in the person’s life (social, interpersonal, occupational, recreational)</a:t>
            </a:r>
            <a:endParaRPr>
              <a:solidFill>
                <a:srgbClr val="333F48"/>
              </a:solidFill>
              <a:latin typeface="Libre Franklin"/>
              <a:ea typeface="Libre Franklin"/>
              <a:cs typeface="Libre Franklin"/>
              <a:sym typeface="Libre Franklin"/>
            </a:endParaRPr>
          </a:p>
          <a:p>
            <a:pPr indent="-342900" lvl="0" marL="457200" rtl="0" algn="l">
              <a:lnSpc>
                <a:spcPct val="100000"/>
              </a:lnSpc>
              <a:spcBef>
                <a:spcPts val="0"/>
              </a:spcBef>
              <a:spcAft>
                <a:spcPts val="0"/>
              </a:spcAft>
              <a:buClr>
                <a:srgbClr val="333F48"/>
              </a:buClr>
              <a:buSzPts val="1800"/>
              <a:buFont typeface="Libre Franklin"/>
              <a:buChar char="●"/>
            </a:pPr>
            <a:r>
              <a:rPr lang="en">
                <a:solidFill>
                  <a:srgbClr val="333F48"/>
                </a:solidFill>
                <a:latin typeface="Libre Franklin"/>
                <a:ea typeface="Libre Franklin"/>
                <a:cs typeface="Libre Franklin"/>
                <a:sym typeface="Libre Franklin"/>
              </a:rPr>
              <a:t>Continued use despite problems</a:t>
            </a:r>
            <a:endParaRPr>
              <a:solidFill>
                <a:srgbClr val="333F48"/>
              </a:solidFill>
              <a:latin typeface="Libre Franklin"/>
              <a:ea typeface="Libre Franklin"/>
              <a:cs typeface="Libre Franklin"/>
              <a:sym typeface="Libre Franklin"/>
            </a:endParaRPr>
          </a:p>
          <a:p>
            <a:pPr indent="0" lvl="0" marL="457200" rtl="0" algn="l">
              <a:spcBef>
                <a:spcPts val="1600"/>
              </a:spcBef>
              <a:spcAft>
                <a:spcPts val="0"/>
              </a:spcAft>
              <a:buNone/>
            </a:pPr>
            <a:r>
              <a:t/>
            </a:r>
            <a:endParaRPr>
              <a:solidFill>
                <a:srgbClr val="333F48"/>
              </a:solidFill>
              <a:latin typeface="Libre Franklin"/>
              <a:ea typeface="Libre Franklin"/>
              <a:cs typeface="Libre Franklin"/>
              <a:sym typeface="Libre Franklin"/>
            </a:endParaRPr>
          </a:p>
          <a:p>
            <a:pPr indent="0" lvl="0" marL="0" rtl="0" algn="l">
              <a:spcBef>
                <a:spcPts val="1600"/>
              </a:spcBef>
              <a:spcAft>
                <a:spcPts val="1600"/>
              </a:spcAft>
              <a:buNone/>
            </a:pPr>
            <a:r>
              <a:t/>
            </a:r>
            <a:endParaRPr>
              <a:solidFill>
                <a:srgbClr val="333F48"/>
              </a:solidFill>
              <a:latin typeface="Libre Franklin"/>
              <a:ea typeface="Libre Franklin"/>
              <a:cs typeface="Libre Franklin"/>
              <a:sym typeface="Libre Franklin"/>
            </a:endParaRPr>
          </a:p>
        </p:txBody>
      </p:sp>
      <p:sp>
        <p:nvSpPr>
          <p:cNvPr id="113" name="Google Shape;113;p25"/>
          <p:cNvSpPr txBox="1"/>
          <p:nvPr/>
        </p:nvSpPr>
        <p:spPr>
          <a:xfrm>
            <a:off x="401306" y="5185800"/>
            <a:ext cx="7025100" cy="2197800"/>
          </a:xfrm>
          <a:prstGeom prst="rect">
            <a:avLst/>
          </a:prstGeom>
          <a:solidFill>
            <a:srgbClr val="FF9800"/>
          </a:solidFill>
          <a:ln>
            <a:noFill/>
          </a:ln>
        </p:spPr>
        <p:txBody>
          <a:bodyPr anchorCtr="0" anchor="t" bIns="182875" lIns="182875" spcFirstLastPara="1" rIns="182875" wrap="square" tIns="182875">
            <a:noAutofit/>
          </a:bodyPr>
          <a:lstStyle/>
          <a:p>
            <a:pPr indent="0" lvl="0" marL="0" rtl="0" algn="l">
              <a:spcBef>
                <a:spcPts val="0"/>
              </a:spcBef>
              <a:spcAft>
                <a:spcPts val="1600"/>
              </a:spcAft>
              <a:buNone/>
            </a:pPr>
            <a:r>
              <a:rPr lang="en" sz="1800">
                <a:latin typeface="Libre Franklin"/>
                <a:ea typeface="Libre Franklin"/>
                <a:cs typeface="Libre Franklin"/>
                <a:sym typeface="Libre Franklin"/>
              </a:rPr>
              <a:t>Lots of people with SUDS face </a:t>
            </a:r>
            <a:r>
              <a:rPr b="1" lang="en" sz="1800">
                <a:latin typeface="Libre Franklin"/>
                <a:ea typeface="Libre Franklin"/>
                <a:cs typeface="Libre Franklin"/>
                <a:sym typeface="Libre Franklin"/>
              </a:rPr>
              <a:t>stigma </a:t>
            </a:r>
            <a:r>
              <a:rPr lang="en" sz="1800">
                <a:latin typeface="Libre Franklin"/>
                <a:ea typeface="Libre Franklin"/>
                <a:cs typeface="Libre Franklin"/>
                <a:sym typeface="Libre Franklin"/>
              </a:rPr>
              <a:t>- the false belief that having an SUD makes them a bad or lazy person. SUDs are no longer called “addictions,” because the term is a seen as stigmatizing. Because of stigma,</a:t>
            </a:r>
            <a:r>
              <a:rPr b="1" lang="en" sz="1800">
                <a:latin typeface="Libre Franklin"/>
                <a:ea typeface="Libre Franklin"/>
                <a:cs typeface="Libre Franklin"/>
                <a:sym typeface="Libre Franklin"/>
              </a:rPr>
              <a:t> it is important to express support for your child and find supportive treatment providers. SUD is a treatable disease, like other health problems. </a:t>
            </a:r>
            <a:endParaRPr sz="1800">
              <a:latin typeface="Open Sans"/>
              <a:ea typeface="Open Sans"/>
              <a:cs typeface="Open Sans"/>
              <a:sym typeface="Open Sans"/>
            </a:endParaRPr>
          </a:p>
        </p:txBody>
      </p:sp>
      <p:sp>
        <p:nvSpPr>
          <p:cNvPr id="114" name="Google Shape;114;p25"/>
          <p:cNvSpPr txBox="1"/>
          <p:nvPr/>
        </p:nvSpPr>
        <p:spPr>
          <a:xfrm>
            <a:off x="401306" y="7578325"/>
            <a:ext cx="7025100" cy="1212000"/>
          </a:xfrm>
          <a:prstGeom prst="rect">
            <a:avLst/>
          </a:prstGeom>
          <a:solidFill>
            <a:schemeClr val="accent2"/>
          </a:solidFill>
          <a:ln>
            <a:noFill/>
          </a:ln>
        </p:spPr>
        <p:txBody>
          <a:bodyPr anchorCtr="0" anchor="t" bIns="182875" lIns="182875" spcFirstLastPara="1" rIns="91425" wrap="square" tIns="182875">
            <a:noAutofit/>
          </a:bodyPr>
          <a:lstStyle/>
          <a:p>
            <a:pPr indent="0" lvl="0" marL="0" rtl="0" algn="l">
              <a:lnSpc>
                <a:spcPct val="115000"/>
              </a:lnSpc>
              <a:spcBef>
                <a:spcPts val="0"/>
              </a:spcBef>
              <a:spcAft>
                <a:spcPts val="1600"/>
              </a:spcAft>
              <a:buNone/>
            </a:pPr>
            <a:r>
              <a:rPr lang="en" sz="1800">
                <a:solidFill>
                  <a:schemeClr val="lt1"/>
                </a:solidFill>
                <a:latin typeface="Libre Franklin"/>
                <a:ea typeface="Libre Franklin"/>
                <a:cs typeface="Libre Franklin"/>
                <a:sym typeface="Libre Franklin"/>
              </a:rPr>
              <a:t>Individuals with an SUD often have other mental health diagnoses, and therefore mental health treatment is essential for aiding individuals in recovering.</a:t>
            </a:r>
            <a:endParaRPr sz="1800">
              <a:solidFill>
                <a:schemeClr val="lt1"/>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6"/>
          <p:cNvSpPr txBox="1"/>
          <p:nvPr/>
        </p:nvSpPr>
        <p:spPr>
          <a:xfrm>
            <a:off x="399075" y="7667625"/>
            <a:ext cx="6974400" cy="1146300"/>
          </a:xfrm>
          <a:prstGeom prst="rect">
            <a:avLst/>
          </a:prstGeom>
          <a:solidFill>
            <a:srgbClr val="FF9800"/>
          </a:solidFill>
          <a:ln cap="flat" cmpd="sng" w="9525">
            <a:solidFill>
              <a:schemeClr val="dk1"/>
            </a:solidFill>
            <a:prstDash val="solid"/>
            <a:round/>
            <a:headEnd len="sm" w="sm" type="none"/>
            <a:tailEnd len="sm" w="sm" type="none"/>
          </a:ln>
        </p:spPr>
        <p:txBody>
          <a:bodyPr anchorCtr="0" anchor="t" bIns="91425" lIns="182875" spcFirstLastPara="1" rIns="182875" wrap="square" tIns="182875">
            <a:noAutofit/>
          </a:bodyPr>
          <a:lstStyle/>
          <a:p>
            <a:pPr indent="0" lvl="0" marL="0" rtl="0" algn="ctr">
              <a:spcBef>
                <a:spcPts val="0"/>
              </a:spcBef>
              <a:spcAft>
                <a:spcPts val="0"/>
              </a:spcAft>
              <a:buNone/>
            </a:pPr>
            <a:r>
              <a:rPr b="1" lang="en" sz="1800">
                <a:latin typeface="Libre Franklin"/>
                <a:ea typeface="Libre Franklin"/>
                <a:cs typeface="Libre Franklin"/>
                <a:sym typeface="Libre Franklin"/>
              </a:rPr>
              <a:t>If you believe your child has a Substance Use Disorder, Please discuss treatment options with your child’s primary care doctor</a:t>
            </a:r>
            <a:endParaRPr b="1" sz="1800">
              <a:latin typeface="Libre Franklin"/>
              <a:ea typeface="Libre Franklin"/>
              <a:cs typeface="Libre Franklin"/>
              <a:sym typeface="Libre Franklin"/>
            </a:endParaRPr>
          </a:p>
          <a:p>
            <a:pPr indent="0" lvl="0" marL="457200" rtl="0" algn="l">
              <a:spcBef>
                <a:spcPts val="0"/>
              </a:spcBef>
              <a:spcAft>
                <a:spcPts val="0"/>
              </a:spcAft>
              <a:buNone/>
            </a:pPr>
            <a:r>
              <a:t/>
            </a:r>
            <a:endParaRPr sz="1800">
              <a:latin typeface="Libre Franklin"/>
              <a:ea typeface="Libre Franklin"/>
              <a:cs typeface="Libre Franklin"/>
              <a:sym typeface="Libre Franklin"/>
            </a:endParaRPr>
          </a:p>
        </p:txBody>
      </p:sp>
      <p:sp>
        <p:nvSpPr>
          <p:cNvPr id="120" name="Google Shape;120;p26"/>
          <p:cNvSpPr txBox="1"/>
          <p:nvPr>
            <p:ph type="title"/>
          </p:nvPr>
        </p:nvSpPr>
        <p:spPr>
          <a:xfrm>
            <a:off x="264831" y="401100"/>
            <a:ext cx="7242900" cy="729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300">
                <a:solidFill>
                  <a:srgbClr val="BF5700"/>
                </a:solidFill>
                <a:latin typeface="Libre Franklin"/>
                <a:ea typeface="Libre Franklin"/>
                <a:cs typeface="Libre Franklin"/>
                <a:sym typeface="Libre Franklin"/>
              </a:rPr>
              <a:t>Treatments for SUDs</a:t>
            </a:r>
            <a:endParaRPr sz="3300">
              <a:latin typeface="Libre Franklin"/>
              <a:ea typeface="Libre Franklin"/>
              <a:cs typeface="Libre Franklin"/>
              <a:sym typeface="Libre Franklin"/>
            </a:endParaRPr>
          </a:p>
        </p:txBody>
      </p:sp>
      <p:grpSp>
        <p:nvGrpSpPr>
          <p:cNvPr id="121" name="Google Shape;121;p26"/>
          <p:cNvGrpSpPr/>
          <p:nvPr/>
        </p:nvGrpSpPr>
        <p:grpSpPr>
          <a:xfrm>
            <a:off x="535907" y="1225598"/>
            <a:ext cx="3512312" cy="3156445"/>
            <a:chOff x="541830" y="1223692"/>
            <a:chExt cx="3605700" cy="3233400"/>
          </a:xfrm>
        </p:grpSpPr>
        <p:sp>
          <p:nvSpPr>
            <p:cNvPr id="122" name="Google Shape;122;p26"/>
            <p:cNvSpPr/>
            <p:nvPr/>
          </p:nvSpPr>
          <p:spPr>
            <a:xfrm>
              <a:off x="541830" y="1223692"/>
              <a:ext cx="3605700" cy="32334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26"/>
            <p:cNvSpPr txBox="1"/>
            <p:nvPr/>
          </p:nvSpPr>
          <p:spPr>
            <a:xfrm>
              <a:off x="1079888" y="1812021"/>
              <a:ext cx="2666700" cy="1975800"/>
            </a:xfrm>
            <a:prstGeom prst="rect">
              <a:avLst/>
            </a:prstGeom>
            <a:solidFill>
              <a:schemeClr val="dk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800">
                  <a:latin typeface="Libre Franklin"/>
                  <a:ea typeface="Libre Franklin"/>
                  <a:cs typeface="Libre Franklin"/>
                  <a:sym typeface="Libre Franklin"/>
                </a:rPr>
                <a:t>SUD can be treated with substance abuse focused</a:t>
              </a:r>
              <a:r>
                <a:rPr b="1" lang="en" sz="1800">
                  <a:latin typeface="Libre Franklin"/>
                  <a:ea typeface="Libre Franklin"/>
                  <a:cs typeface="Libre Franklin"/>
                  <a:sym typeface="Libre Franklin"/>
                </a:rPr>
                <a:t> cognitive behavioral therapy, which often includes a family component</a:t>
              </a:r>
              <a:r>
                <a:rPr lang="en" sz="1800">
                  <a:latin typeface="Libre Franklin"/>
                  <a:ea typeface="Libre Franklin"/>
                  <a:cs typeface="Libre Franklin"/>
                  <a:sym typeface="Libre Franklin"/>
                </a:rPr>
                <a:t>. </a:t>
              </a:r>
              <a:endParaRPr>
                <a:latin typeface="Open Sans"/>
                <a:ea typeface="Open Sans"/>
                <a:cs typeface="Open Sans"/>
                <a:sym typeface="Open Sans"/>
              </a:endParaRPr>
            </a:p>
          </p:txBody>
        </p:sp>
      </p:grpSp>
      <p:sp>
        <p:nvSpPr>
          <p:cNvPr id="124" name="Google Shape;124;p26"/>
          <p:cNvSpPr txBox="1"/>
          <p:nvPr/>
        </p:nvSpPr>
        <p:spPr>
          <a:xfrm>
            <a:off x="4230131" y="1414100"/>
            <a:ext cx="2910600" cy="2836500"/>
          </a:xfrm>
          <a:prstGeom prst="rect">
            <a:avLst/>
          </a:prstGeom>
          <a:solidFill>
            <a:srgbClr val="BF5700"/>
          </a:solidFill>
          <a:ln cap="flat" cmpd="sng" w="9525">
            <a:solidFill>
              <a:schemeClr val="dk1"/>
            </a:solidFill>
            <a:prstDash val="solid"/>
            <a:round/>
            <a:headEnd len="sm" w="sm" type="none"/>
            <a:tailEnd len="sm" w="sm" type="none"/>
          </a:ln>
        </p:spPr>
        <p:txBody>
          <a:bodyPr anchorCtr="0" anchor="t" bIns="91425" lIns="182875" spcFirstLastPara="1" rIns="91425" wrap="square" tIns="182875">
            <a:noAutofit/>
          </a:bodyPr>
          <a:lstStyle/>
          <a:p>
            <a:pPr indent="0" lvl="0" marL="0" rtl="0" algn="l">
              <a:spcBef>
                <a:spcPts val="0"/>
              </a:spcBef>
              <a:spcAft>
                <a:spcPts val="0"/>
              </a:spcAft>
              <a:buNone/>
            </a:pPr>
            <a:r>
              <a:rPr lang="en" sz="1800">
                <a:solidFill>
                  <a:schemeClr val="lt1"/>
                </a:solidFill>
                <a:latin typeface="Libre Franklin"/>
                <a:ea typeface="Libre Franklin"/>
                <a:cs typeface="Libre Franklin"/>
                <a:sym typeface="Libre Franklin"/>
              </a:rPr>
              <a:t>Given that individuals with SUDs often have other mental health diagnoses, they can also benefit from cognitive behavioral therapy that addresses other mental health concerns. </a:t>
            </a:r>
            <a:endParaRPr>
              <a:solidFill>
                <a:schemeClr val="lt1"/>
              </a:solidFill>
              <a:latin typeface="Open Sans"/>
              <a:ea typeface="Open Sans"/>
              <a:cs typeface="Open Sans"/>
              <a:sym typeface="Open Sans"/>
            </a:endParaRPr>
          </a:p>
        </p:txBody>
      </p:sp>
      <p:sp>
        <p:nvSpPr>
          <p:cNvPr id="125" name="Google Shape;125;p26"/>
          <p:cNvSpPr txBox="1"/>
          <p:nvPr/>
        </p:nvSpPr>
        <p:spPr>
          <a:xfrm>
            <a:off x="399075" y="4534312"/>
            <a:ext cx="6974400" cy="2994900"/>
          </a:xfrm>
          <a:prstGeom prst="rect">
            <a:avLst/>
          </a:prstGeom>
          <a:solidFill>
            <a:srgbClr val="009668"/>
          </a:solidFill>
          <a:ln>
            <a:noFill/>
          </a:ln>
        </p:spPr>
        <p:txBody>
          <a:bodyPr anchorCtr="0" anchor="t" bIns="91425" lIns="91425" spcFirstLastPara="1" rIns="91425" wrap="square" tIns="91425">
            <a:noAutofit/>
          </a:bodyPr>
          <a:lstStyle/>
          <a:p>
            <a:pPr indent="-342900" lvl="0" marL="457200" rtl="0" algn="l">
              <a:spcBef>
                <a:spcPts val="0"/>
              </a:spcBef>
              <a:spcAft>
                <a:spcPts val="0"/>
              </a:spcAft>
              <a:buClr>
                <a:schemeClr val="lt1"/>
              </a:buClr>
              <a:buSzPts val="1800"/>
              <a:buFont typeface="Libre Franklin"/>
              <a:buChar char="●"/>
            </a:pPr>
            <a:r>
              <a:rPr lang="en" sz="1800">
                <a:solidFill>
                  <a:schemeClr val="lt1"/>
                </a:solidFill>
                <a:latin typeface="Libre Franklin"/>
                <a:ea typeface="Libre Franklin"/>
                <a:cs typeface="Libre Franklin"/>
                <a:sym typeface="Libre Franklin"/>
              </a:rPr>
              <a:t>Depending on the case, some people will benefit from </a:t>
            </a:r>
            <a:r>
              <a:rPr b="1" lang="en" sz="1800">
                <a:solidFill>
                  <a:schemeClr val="lt1"/>
                </a:solidFill>
                <a:latin typeface="Libre Franklin"/>
                <a:ea typeface="Libre Franklin"/>
                <a:cs typeface="Libre Franklin"/>
                <a:sym typeface="Libre Franklin"/>
              </a:rPr>
              <a:t>medication-assisted treatment. </a:t>
            </a:r>
            <a:endParaRPr b="1" sz="1800">
              <a:solidFill>
                <a:schemeClr val="lt1"/>
              </a:solidFill>
              <a:latin typeface="Libre Franklin"/>
              <a:ea typeface="Libre Franklin"/>
              <a:cs typeface="Libre Franklin"/>
              <a:sym typeface="Libre Franklin"/>
            </a:endParaRPr>
          </a:p>
          <a:p>
            <a:pPr indent="-342900" lvl="0" marL="457200" rtl="0" algn="l">
              <a:spcBef>
                <a:spcPts val="0"/>
              </a:spcBef>
              <a:spcAft>
                <a:spcPts val="0"/>
              </a:spcAft>
              <a:buClr>
                <a:schemeClr val="lt1"/>
              </a:buClr>
              <a:buSzPts val="1800"/>
              <a:buFont typeface="Libre Franklin"/>
              <a:buChar char="●"/>
            </a:pPr>
            <a:r>
              <a:rPr lang="en" sz="1800">
                <a:solidFill>
                  <a:schemeClr val="lt1"/>
                </a:solidFill>
                <a:latin typeface="Libre Franklin"/>
                <a:ea typeface="Libre Franklin"/>
                <a:cs typeface="Libre Franklin"/>
                <a:sym typeface="Libre Franklin"/>
              </a:rPr>
              <a:t>Individuals with SUDs often benefit from having a treatment team which includes medical and psychology staff.</a:t>
            </a:r>
            <a:endParaRPr sz="1800">
              <a:solidFill>
                <a:schemeClr val="lt1"/>
              </a:solidFill>
              <a:latin typeface="Libre Franklin"/>
              <a:ea typeface="Libre Franklin"/>
              <a:cs typeface="Libre Franklin"/>
              <a:sym typeface="Libre Franklin"/>
            </a:endParaRPr>
          </a:p>
          <a:p>
            <a:pPr indent="-342900" lvl="0" marL="457200" rtl="0" algn="l">
              <a:spcBef>
                <a:spcPts val="0"/>
              </a:spcBef>
              <a:spcAft>
                <a:spcPts val="0"/>
              </a:spcAft>
              <a:buClr>
                <a:schemeClr val="lt1"/>
              </a:buClr>
              <a:buSzPts val="1800"/>
              <a:buFont typeface="Libre Franklin"/>
              <a:buChar char="●"/>
            </a:pPr>
            <a:r>
              <a:rPr lang="en" sz="1800">
                <a:solidFill>
                  <a:schemeClr val="lt1"/>
                </a:solidFill>
                <a:latin typeface="Libre Franklin"/>
                <a:ea typeface="Libre Franklin"/>
                <a:cs typeface="Libre Franklin"/>
                <a:sym typeface="Libre Franklin"/>
              </a:rPr>
              <a:t>Often, </a:t>
            </a:r>
            <a:r>
              <a:rPr b="1" lang="en" sz="1800">
                <a:solidFill>
                  <a:schemeClr val="lt1"/>
                </a:solidFill>
                <a:latin typeface="Libre Franklin"/>
                <a:ea typeface="Libre Franklin"/>
                <a:cs typeface="Libre Franklin"/>
                <a:sym typeface="Libre Franklin"/>
              </a:rPr>
              <a:t>long-term treatments</a:t>
            </a:r>
            <a:r>
              <a:rPr lang="en" sz="1800">
                <a:solidFill>
                  <a:schemeClr val="lt1"/>
                </a:solidFill>
                <a:latin typeface="Libre Franklin"/>
                <a:ea typeface="Libre Franklin"/>
                <a:cs typeface="Libre Franklin"/>
                <a:sym typeface="Libre Franklin"/>
              </a:rPr>
              <a:t> might be needed after short-term detoxification, just like other chronic diseases like diabetes or asthma. Extended treatment does not indicate failure, just the long path necessary for success, which may be different for everyone. </a:t>
            </a:r>
            <a:endParaRPr sz="1800">
              <a:latin typeface="Libre Franklin"/>
              <a:ea typeface="Libre Franklin"/>
              <a:cs typeface="Libre Franklin"/>
              <a:sym typeface="Libre Franklin"/>
            </a:endParaRPr>
          </a:p>
          <a:p>
            <a:pPr indent="0" lvl="0" marL="0" rtl="0" algn="l">
              <a:spcBef>
                <a:spcPts val="0"/>
              </a:spcBef>
              <a:spcAft>
                <a:spcPts val="0"/>
              </a:spcAft>
              <a:buNone/>
            </a:pPr>
            <a:r>
              <a:t/>
            </a:r>
            <a:endParaRPr b="1">
              <a:solidFill>
                <a:srgbClr val="FFFFFF"/>
              </a:solidFill>
              <a:latin typeface="Libre Franklin"/>
              <a:ea typeface="Libre Franklin"/>
              <a:cs typeface="Libre Franklin"/>
              <a:sym typeface="Libre Frankli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7"/>
          <p:cNvSpPr txBox="1"/>
          <p:nvPr>
            <p:ph type="title"/>
          </p:nvPr>
        </p:nvSpPr>
        <p:spPr>
          <a:xfrm>
            <a:off x="-123550" y="173825"/>
            <a:ext cx="8074800" cy="729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300">
                <a:solidFill>
                  <a:srgbClr val="BF5700"/>
                </a:solidFill>
                <a:latin typeface="Libre Franklin"/>
                <a:ea typeface="Libre Franklin"/>
                <a:cs typeface="Libre Franklin"/>
                <a:sym typeface="Libre Franklin"/>
              </a:rPr>
              <a:t>Trastornos por consumo </a:t>
            </a:r>
            <a:endParaRPr sz="3300">
              <a:solidFill>
                <a:srgbClr val="BF5700"/>
              </a:solidFill>
              <a:latin typeface="Libre Franklin"/>
              <a:ea typeface="Libre Franklin"/>
              <a:cs typeface="Libre Franklin"/>
              <a:sym typeface="Libre Franklin"/>
            </a:endParaRPr>
          </a:p>
          <a:p>
            <a:pPr indent="0" lvl="0" marL="0" rtl="0" algn="ctr">
              <a:spcBef>
                <a:spcPts val="0"/>
              </a:spcBef>
              <a:spcAft>
                <a:spcPts val="0"/>
              </a:spcAft>
              <a:buNone/>
            </a:pPr>
            <a:r>
              <a:rPr lang="en" sz="3300">
                <a:solidFill>
                  <a:srgbClr val="BF5700"/>
                </a:solidFill>
                <a:latin typeface="Libre Franklin"/>
                <a:ea typeface="Libre Franklin"/>
                <a:cs typeface="Libre Franklin"/>
                <a:sym typeface="Libre Franklin"/>
              </a:rPr>
              <a:t>de sustancias (TCDs)</a:t>
            </a:r>
            <a:endParaRPr sz="3300">
              <a:latin typeface="Libre Franklin"/>
              <a:ea typeface="Libre Franklin"/>
              <a:cs typeface="Libre Franklin"/>
              <a:sym typeface="Libre Franklin"/>
            </a:endParaRPr>
          </a:p>
        </p:txBody>
      </p:sp>
      <p:sp>
        <p:nvSpPr>
          <p:cNvPr id="131" name="Google Shape;131;p27"/>
          <p:cNvSpPr txBox="1"/>
          <p:nvPr>
            <p:ph idx="1" type="body"/>
          </p:nvPr>
        </p:nvSpPr>
        <p:spPr>
          <a:xfrm>
            <a:off x="373650" y="1436550"/>
            <a:ext cx="7025100" cy="4377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solidFill>
                  <a:srgbClr val="333F48"/>
                </a:solidFill>
                <a:latin typeface="Libre Franklin"/>
                <a:ea typeface="Libre Franklin"/>
                <a:cs typeface="Libre Franklin"/>
                <a:sym typeface="Libre Franklin"/>
              </a:rPr>
              <a:t>Que es un trastorno por consumo de sustancias? </a:t>
            </a:r>
            <a:endParaRPr>
              <a:solidFill>
                <a:srgbClr val="333F48"/>
              </a:solidFill>
              <a:latin typeface="Libre Franklin"/>
              <a:ea typeface="Libre Franklin"/>
              <a:cs typeface="Libre Franklin"/>
              <a:sym typeface="Libre Franklin"/>
            </a:endParaRPr>
          </a:p>
          <a:p>
            <a:pPr indent="0" lvl="0" marL="0" rtl="0" algn="l">
              <a:lnSpc>
                <a:spcPct val="100000"/>
              </a:lnSpc>
              <a:spcBef>
                <a:spcPts val="1600"/>
              </a:spcBef>
              <a:spcAft>
                <a:spcPts val="0"/>
              </a:spcAft>
              <a:buNone/>
            </a:pPr>
            <a:r>
              <a:rPr lang="en">
                <a:solidFill>
                  <a:srgbClr val="333F48"/>
                </a:solidFill>
                <a:latin typeface="Libre Franklin"/>
                <a:ea typeface="Libre Franklin"/>
                <a:cs typeface="Libre Franklin"/>
                <a:sym typeface="Libre Franklin"/>
              </a:rPr>
              <a:t>Se considera tener un trastorno por consumo de sustancias si usa sustancias en una manera que interfiere significativamente con el funcionamiento de su vida. Como los otros diagnósticos, es un trastorno basado en el cerebro.  Aunque la criteria de cada trastorno depende de la sustancia, hay algunos aspectos comunes: </a:t>
            </a:r>
            <a:endParaRPr>
              <a:solidFill>
                <a:srgbClr val="333F48"/>
              </a:solidFill>
              <a:latin typeface="Libre Franklin"/>
              <a:ea typeface="Libre Franklin"/>
              <a:cs typeface="Libre Franklin"/>
              <a:sym typeface="Libre Franklin"/>
            </a:endParaRPr>
          </a:p>
          <a:p>
            <a:pPr indent="-342900" lvl="0" marL="457200" rtl="0" algn="l">
              <a:lnSpc>
                <a:spcPct val="100000"/>
              </a:lnSpc>
              <a:spcBef>
                <a:spcPts val="1600"/>
              </a:spcBef>
              <a:spcAft>
                <a:spcPts val="0"/>
              </a:spcAft>
              <a:buClr>
                <a:srgbClr val="333F48"/>
              </a:buClr>
              <a:buSzPts val="1800"/>
              <a:buFont typeface="Libre Franklin"/>
              <a:buChar char="●"/>
            </a:pPr>
            <a:r>
              <a:rPr lang="en">
                <a:solidFill>
                  <a:srgbClr val="333F48"/>
                </a:solidFill>
                <a:latin typeface="Libre Franklin"/>
                <a:ea typeface="Libre Franklin"/>
                <a:cs typeface="Libre Franklin"/>
                <a:sym typeface="Libre Franklin"/>
              </a:rPr>
              <a:t>Uso de la sustancia en una duración más de un año</a:t>
            </a:r>
            <a:endParaRPr>
              <a:solidFill>
                <a:srgbClr val="333F48"/>
              </a:solidFill>
              <a:latin typeface="Libre Franklin"/>
              <a:ea typeface="Libre Franklin"/>
              <a:cs typeface="Libre Franklin"/>
              <a:sym typeface="Libre Franklin"/>
            </a:endParaRPr>
          </a:p>
          <a:p>
            <a:pPr indent="-342900" lvl="0" marL="457200" rtl="0" algn="l">
              <a:lnSpc>
                <a:spcPct val="100000"/>
              </a:lnSpc>
              <a:spcBef>
                <a:spcPts val="0"/>
              </a:spcBef>
              <a:spcAft>
                <a:spcPts val="0"/>
              </a:spcAft>
              <a:buClr>
                <a:srgbClr val="333F48"/>
              </a:buClr>
              <a:buSzPts val="1800"/>
              <a:buFont typeface="Libre Franklin"/>
              <a:buChar char="●"/>
            </a:pPr>
            <a:r>
              <a:rPr lang="en">
                <a:solidFill>
                  <a:srgbClr val="333F48"/>
                </a:solidFill>
                <a:latin typeface="Libre Franklin"/>
                <a:ea typeface="Libre Franklin"/>
                <a:cs typeface="Libre Franklin"/>
                <a:sym typeface="Libre Franklin"/>
              </a:rPr>
              <a:t>Uso de la sustancia causa problems en la vida del paciente (problemas sociales, interpersonales, de su empleo, o del ocio)</a:t>
            </a:r>
            <a:endParaRPr>
              <a:solidFill>
                <a:srgbClr val="333F48"/>
              </a:solidFill>
              <a:latin typeface="Libre Franklin"/>
              <a:ea typeface="Libre Franklin"/>
              <a:cs typeface="Libre Franklin"/>
              <a:sym typeface="Libre Franklin"/>
            </a:endParaRPr>
          </a:p>
          <a:p>
            <a:pPr indent="-342900" lvl="0" marL="457200" rtl="0" algn="l">
              <a:lnSpc>
                <a:spcPct val="100000"/>
              </a:lnSpc>
              <a:spcBef>
                <a:spcPts val="0"/>
              </a:spcBef>
              <a:spcAft>
                <a:spcPts val="0"/>
              </a:spcAft>
              <a:buClr>
                <a:srgbClr val="333F48"/>
              </a:buClr>
              <a:buSzPts val="1800"/>
              <a:buFont typeface="Libre Franklin"/>
              <a:buChar char="●"/>
            </a:pPr>
            <a:r>
              <a:rPr lang="en">
                <a:solidFill>
                  <a:srgbClr val="333F48"/>
                </a:solidFill>
                <a:latin typeface="Libre Franklin"/>
                <a:ea typeface="Libre Franklin"/>
                <a:cs typeface="Libre Franklin"/>
                <a:sym typeface="Libre Franklin"/>
              </a:rPr>
              <a:t>Uso es continuado a pesar de problemas </a:t>
            </a:r>
            <a:endParaRPr>
              <a:solidFill>
                <a:srgbClr val="333F48"/>
              </a:solidFill>
              <a:latin typeface="Libre Franklin"/>
              <a:ea typeface="Libre Franklin"/>
              <a:cs typeface="Libre Franklin"/>
              <a:sym typeface="Libre Franklin"/>
            </a:endParaRPr>
          </a:p>
          <a:p>
            <a:pPr indent="0" lvl="0" marL="457200" rtl="0" algn="l">
              <a:spcBef>
                <a:spcPts val="1600"/>
              </a:spcBef>
              <a:spcAft>
                <a:spcPts val="0"/>
              </a:spcAft>
              <a:buNone/>
            </a:pPr>
            <a:r>
              <a:t/>
            </a:r>
            <a:endParaRPr>
              <a:solidFill>
                <a:srgbClr val="333F48"/>
              </a:solidFill>
              <a:latin typeface="Libre Franklin"/>
              <a:ea typeface="Libre Franklin"/>
              <a:cs typeface="Libre Franklin"/>
              <a:sym typeface="Libre Franklin"/>
            </a:endParaRPr>
          </a:p>
          <a:p>
            <a:pPr indent="0" lvl="0" marL="0" rtl="0" algn="l">
              <a:spcBef>
                <a:spcPts val="1600"/>
              </a:spcBef>
              <a:spcAft>
                <a:spcPts val="1600"/>
              </a:spcAft>
              <a:buNone/>
            </a:pPr>
            <a:r>
              <a:t/>
            </a:r>
            <a:endParaRPr>
              <a:solidFill>
                <a:srgbClr val="333F48"/>
              </a:solidFill>
              <a:latin typeface="Libre Franklin"/>
              <a:ea typeface="Libre Franklin"/>
              <a:cs typeface="Libre Franklin"/>
              <a:sym typeface="Libre Franklin"/>
            </a:endParaRPr>
          </a:p>
        </p:txBody>
      </p:sp>
      <p:sp>
        <p:nvSpPr>
          <p:cNvPr id="132" name="Google Shape;132;p27"/>
          <p:cNvSpPr txBox="1"/>
          <p:nvPr/>
        </p:nvSpPr>
        <p:spPr>
          <a:xfrm>
            <a:off x="401306" y="5530075"/>
            <a:ext cx="7025100" cy="2197800"/>
          </a:xfrm>
          <a:prstGeom prst="rect">
            <a:avLst/>
          </a:prstGeom>
          <a:solidFill>
            <a:srgbClr val="FF9800"/>
          </a:solidFill>
          <a:ln>
            <a:noFill/>
          </a:ln>
        </p:spPr>
        <p:txBody>
          <a:bodyPr anchorCtr="0" anchor="t" bIns="182875" lIns="182875" spcFirstLastPara="1" rIns="182875" wrap="square" tIns="182875">
            <a:noAutofit/>
          </a:bodyPr>
          <a:lstStyle/>
          <a:p>
            <a:pPr indent="0" lvl="0" marL="0" rtl="0" algn="l">
              <a:spcBef>
                <a:spcPts val="0"/>
              </a:spcBef>
              <a:spcAft>
                <a:spcPts val="1600"/>
              </a:spcAft>
              <a:buNone/>
            </a:pPr>
            <a:r>
              <a:rPr lang="en" sz="1800">
                <a:latin typeface="Libre Franklin"/>
                <a:ea typeface="Libre Franklin"/>
                <a:cs typeface="Libre Franklin"/>
                <a:sym typeface="Libre Franklin"/>
              </a:rPr>
              <a:t>Muchas personas con TCDs afrontan </a:t>
            </a:r>
            <a:r>
              <a:rPr b="1" lang="en" sz="1800">
                <a:latin typeface="Libre Franklin"/>
                <a:ea typeface="Libre Franklin"/>
                <a:cs typeface="Libre Franklin"/>
                <a:sym typeface="Libre Franklin"/>
              </a:rPr>
              <a:t>estigma</a:t>
            </a:r>
            <a:r>
              <a:rPr lang="en" sz="1800">
                <a:latin typeface="Libre Franklin"/>
                <a:ea typeface="Libre Franklin"/>
                <a:cs typeface="Libre Franklin"/>
                <a:sym typeface="Libre Franklin"/>
              </a:rPr>
              <a:t> - la creencia falsa que tener un TCD se hace al paciente una persona mala o perezosa. TCDs no se llaman “adicciones,” por profesionales de la salud mental porque este término se parece estigmatizada hoy en día. Por el estigma, </a:t>
            </a:r>
            <a:r>
              <a:rPr b="1" lang="en" sz="1800">
                <a:latin typeface="Libre Franklin"/>
                <a:ea typeface="Libre Franklin"/>
                <a:cs typeface="Libre Franklin"/>
                <a:sym typeface="Libre Franklin"/>
              </a:rPr>
              <a:t>es importante expresar apoyo y cariño para su hijo/a y buscar profesionales de apoyo. TCD es una enfermedad tratable como otros problemas de la salud. </a:t>
            </a:r>
            <a:endParaRPr sz="1800">
              <a:latin typeface="Open Sans"/>
              <a:ea typeface="Open Sans"/>
              <a:cs typeface="Open Sans"/>
              <a:sym typeface="Open Sans"/>
            </a:endParaRPr>
          </a:p>
        </p:txBody>
      </p:sp>
      <p:sp>
        <p:nvSpPr>
          <p:cNvPr id="133" name="Google Shape;133;p27"/>
          <p:cNvSpPr txBox="1"/>
          <p:nvPr/>
        </p:nvSpPr>
        <p:spPr>
          <a:xfrm>
            <a:off x="401306" y="8000175"/>
            <a:ext cx="7025100" cy="1212000"/>
          </a:xfrm>
          <a:prstGeom prst="rect">
            <a:avLst/>
          </a:prstGeom>
          <a:solidFill>
            <a:schemeClr val="accent2"/>
          </a:solidFill>
          <a:ln>
            <a:noFill/>
          </a:ln>
        </p:spPr>
        <p:txBody>
          <a:bodyPr anchorCtr="0" anchor="t" bIns="182875" lIns="182875" spcFirstLastPara="1" rIns="91425" wrap="square" tIns="182875">
            <a:noAutofit/>
          </a:bodyPr>
          <a:lstStyle/>
          <a:p>
            <a:pPr indent="0" lvl="0" marL="0" rtl="0" algn="l">
              <a:lnSpc>
                <a:spcPct val="115000"/>
              </a:lnSpc>
              <a:spcBef>
                <a:spcPts val="0"/>
              </a:spcBef>
              <a:spcAft>
                <a:spcPts val="1600"/>
              </a:spcAft>
              <a:buNone/>
            </a:pPr>
            <a:r>
              <a:rPr lang="en" sz="1800">
                <a:solidFill>
                  <a:schemeClr val="lt1"/>
                </a:solidFill>
                <a:latin typeface="Libre Franklin"/>
                <a:ea typeface="Libre Franklin"/>
                <a:cs typeface="Libre Franklin"/>
                <a:sym typeface="Libre Franklin"/>
              </a:rPr>
              <a:t>Individuos con un TCD a menudo tienen otros diagnósticos de la salud mental, y por lo tanto tratamiento de la salud mental es esencial para facilitar recuperación. </a:t>
            </a:r>
            <a:endParaRPr sz="1800">
              <a:solidFill>
                <a:schemeClr val="lt1"/>
              </a:solidFill>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8"/>
          <p:cNvSpPr txBox="1"/>
          <p:nvPr/>
        </p:nvSpPr>
        <p:spPr>
          <a:xfrm>
            <a:off x="399000" y="7828175"/>
            <a:ext cx="6974400" cy="1092600"/>
          </a:xfrm>
          <a:prstGeom prst="rect">
            <a:avLst/>
          </a:prstGeom>
          <a:solidFill>
            <a:srgbClr val="FF9800"/>
          </a:solidFill>
          <a:ln cap="flat" cmpd="sng" w="9525">
            <a:solidFill>
              <a:schemeClr val="dk1"/>
            </a:solidFill>
            <a:prstDash val="solid"/>
            <a:round/>
            <a:headEnd len="sm" w="sm" type="none"/>
            <a:tailEnd len="sm" w="sm" type="none"/>
          </a:ln>
        </p:spPr>
        <p:txBody>
          <a:bodyPr anchorCtr="0" anchor="t" bIns="91425" lIns="182875" spcFirstLastPara="1" rIns="182875" wrap="square" tIns="182875">
            <a:noAutofit/>
          </a:bodyPr>
          <a:lstStyle/>
          <a:p>
            <a:pPr indent="0" lvl="0" marL="0" rtl="0" algn="ctr">
              <a:spcBef>
                <a:spcPts val="0"/>
              </a:spcBef>
              <a:spcAft>
                <a:spcPts val="0"/>
              </a:spcAft>
              <a:buNone/>
            </a:pPr>
            <a:r>
              <a:rPr b="1" lang="en" sz="1800">
                <a:latin typeface="Libre Franklin"/>
                <a:ea typeface="Libre Franklin"/>
                <a:cs typeface="Libre Franklin"/>
                <a:sym typeface="Libre Franklin"/>
              </a:rPr>
              <a:t>Si piensas que tu hijo/a tiene un trastorno por consumo de sustancias, por favor discuta opciones de tratamiento con el médico de cabecera de su hijo/a. </a:t>
            </a:r>
            <a:endParaRPr b="1" sz="1800">
              <a:latin typeface="Libre Franklin"/>
              <a:ea typeface="Libre Franklin"/>
              <a:cs typeface="Libre Franklin"/>
              <a:sym typeface="Libre Franklin"/>
            </a:endParaRPr>
          </a:p>
          <a:p>
            <a:pPr indent="0" lvl="0" marL="457200" rtl="0" algn="l">
              <a:spcBef>
                <a:spcPts val="0"/>
              </a:spcBef>
              <a:spcAft>
                <a:spcPts val="0"/>
              </a:spcAft>
              <a:buNone/>
            </a:pPr>
            <a:r>
              <a:t/>
            </a:r>
            <a:endParaRPr sz="1800">
              <a:latin typeface="Libre Franklin"/>
              <a:ea typeface="Libre Franklin"/>
              <a:cs typeface="Libre Franklin"/>
              <a:sym typeface="Libre Franklin"/>
            </a:endParaRPr>
          </a:p>
        </p:txBody>
      </p:sp>
      <p:sp>
        <p:nvSpPr>
          <p:cNvPr id="139" name="Google Shape;139;p28"/>
          <p:cNvSpPr txBox="1"/>
          <p:nvPr>
            <p:ph type="title"/>
          </p:nvPr>
        </p:nvSpPr>
        <p:spPr>
          <a:xfrm>
            <a:off x="264831" y="401100"/>
            <a:ext cx="7242900" cy="729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300">
                <a:solidFill>
                  <a:srgbClr val="BF5700"/>
                </a:solidFill>
                <a:latin typeface="Libre Franklin"/>
                <a:ea typeface="Libre Franklin"/>
                <a:cs typeface="Libre Franklin"/>
                <a:sym typeface="Libre Franklin"/>
              </a:rPr>
              <a:t>Tratamientos para TCDs</a:t>
            </a:r>
            <a:endParaRPr sz="3300">
              <a:latin typeface="Libre Franklin"/>
              <a:ea typeface="Libre Franklin"/>
              <a:cs typeface="Libre Franklin"/>
              <a:sym typeface="Libre Franklin"/>
            </a:endParaRPr>
          </a:p>
        </p:txBody>
      </p:sp>
      <p:sp>
        <p:nvSpPr>
          <p:cNvPr id="140" name="Google Shape;140;p28"/>
          <p:cNvSpPr txBox="1"/>
          <p:nvPr/>
        </p:nvSpPr>
        <p:spPr>
          <a:xfrm>
            <a:off x="399000" y="4547450"/>
            <a:ext cx="6974400" cy="3054300"/>
          </a:xfrm>
          <a:prstGeom prst="rect">
            <a:avLst/>
          </a:prstGeom>
          <a:solidFill>
            <a:srgbClr val="009668"/>
          </a:solidFill>
          <a:ln>
            <a:noFill/>
          </a:ln>
        </p:spPr>
        <p:txBody>
          <a:bodyPr anchorCtr="0" anchor="t" bIns="91425" lIns="91425" spcFirstLastPara="1" rIns="91425" wrap="square" tIns="91425">
            <a:noAutofit/>
          </a:bodyPr>
          <a:lstStyle/>
          <a:p>
            <a:pPr indent="-342900" lvl="0" marL="457200" rtl="0" algn="l">
              <a:spcBef>
                <a:spcPts val="0"/>
              </a:spcBef>
              <a:spcAft>
                <a:spcPts val="0"/>
              </a:spcAft>
              <a:buClr>
                <a:schemeClr val="lt1"/>
              </a:buClr>
              <a:buSzPts val="1800"/>
              <a:buFont typeface="Libre Franklin"/>
              <a:buChar char="●"/>
            </a:pPr>
            <a:r>
              <a:rPr lang="en" sz="1800">
                <a:solidFill>
                  <a:schemeClr val="lt1"/>
                </a:solidFill>
                <a:latin typeface="Libre Franklin"/>
                <a:ea typeface="Libre Franklin"/>
                <a:cs typeface="Libre Franklin"/>
                <a:sym typeface="Libre Franklin"/>
              </a:rPr>
              <a:t>Dependiente del caso, algunas personas beneficiaría de </a:t>
            </a:r>
            <a:r>
              <a:rPr b="1" lang="en" sz="1800">
                <a:solidFill>
                  <a:schemeClr val="lt1"/>
                </a:solidFill>
                <a:latin typeface="Libre Franklin"/>
                <a:ea typeface="Libre Franklin"/>
                <a:cs typeface="Libre Franklin"/>
                <a:sym typeface="Libre Franklin"/>
              </a:rPr>
              <a:t>tratamiento asistido con medicación</a:t>
            </a:r>
            <a:r>
              <a:rPr lang="en" sz="1800">
                <a:solidFill>
                  <a:schemeClr val="lt1"/>
                </a:solidFill>
                <a:latin typeface="Libre Franklin"/>
                <a:ea typeface="Libre Franklin"/>
                <a:cs typeface="Libre Franklin"/>
                <a:sym typeface="Libre Franklin"/>
              </a:rPr>
              <a:t>. </a:t>
            </a:r>
            <a:endParaRPr sz="1800">
              <a:solidFill>
                <a:schemeClr val="lt1"/>
              </a:solidFill>
              <a:latin typeface="Libre Franklin"/>
              <a:ea typeface="Libre Franklin"/>
              <a:cs typeface="Libre Franklin"/>
              <a:sym typeface="Libre Franklin"/>
            </a:endParaRPr>
          </a:p>
          <a:p>
            <a:pPr indent="-342900" lvl="0" marL="457200" rtl="0" algn="l">
              <a:spcBef>
                <a:spcPts val="0"/>
              </a:spcBef>
              <a:spcAft>
                <a:spcPts val="0"/>
              </a:spcAft>
              <a:buClr>
                <a:schemeClr val="lt1"/>
              </a:buClr>
              <a:buSzPts val="1800"/>
              <a:buFont typeface="Libre Franklin"/>
              <a:buChar char="●"/>
            </a:pPr>
            <a:r>
              <a:rPr lang="en" sz="1800">
                <a:solidFill>
                  <a:schemeClr val="lt1"/>
                </a:solidFill>
                <a:latin typeface="Libre Franklin"/>
                <a:ea typeface="Libre Franklin"/>
                <a:cs typeface="Libre Franklin"/>
                <a:sym typeface="Libre Franklin"/>
              </a:rPr>
              <a:t>Individuos con TCDs a menudo beneficiar de tener un equipo de tratamiento que incluye profesionales médicos y psicológicos. </a:t>
            </a:r>
            <a:endParaRPr b="1" sz="1800">
              <a:solidFill>
                <a:schemeClr val="lt1"/>
              </a:solidFill>
              <a:latin typeface="Libre Franklin"/>
              <a:ea typeface="Libre Franklin"/>
              <a:cs typeface="Libre Franklin"/>
              <a:sym typeface="Libre Franklin"/>
            </a:endParaRPr>
          </a:p>
          <a:p>
            <a:pPr indent="-342900" lvl="0" marL="457200" rtl="0" algn="l">
              <a:spcBef>
                <a:spcPts val="0"/>
              </a:spcBef>
              <a:spcAft>
                <a:spcPts val="0"/>
              </a:spcAft>
              <a:buClr>
                <a:schemeClr val="lt1"/>
              </a:buClr>
              <a:buSzPts val="1800"/>
              <a:buFont typeface="Libre Franklin"/>
              <a:buChar char="●"/>
            </a:pPr>
            <a:r>
              <a:rPr lang="en" sz="1800">
                <a:solidFill>
                  <a:schemeClr val="lt1"/>
                </a:solidFill>
                <a:latin typeface="Libre Franklin"/>
                <a:ea typeface="Libre Franklin"/>
                <a:cs typeface="Libre Franklin"/>
                <a:sym typeface="Libre Franklin"/>
              </a:rPr>
              <a:t>Por lo general, tratamiento prolongado podría ser necesario después de desintoxicación de corto plazo, como otras enfermedades crónicas como diabetes o asma. Tratamiento prolongado no indica fracaso, sólo el sendero necesario para tener éxito, que podría ser diferente para cada uno. </a:t>
            </a:r>
            <a:endParaRPr sz="1800">
              <a:latin typeface="Libre Franklin"/>
              <a:ea typeface="Libre Franklin"/>
              <a:cs typeface="Libre Franklin"/>
              <a:sym typeface="Libre Franklin"/>
            </a:endParaRPr>
          </a:p>
          <a:p>
            <a:pPr indent="0" lvl="0" marL="0" rtl="0" algn="l">
              <a:spcBef>
                <a:spcPts val="0"/>
              </a:spcBef>
              <a:spcAft>
                <a:spcPts val="0"/>
              </a:spcAft>
              <a:buNone/>
            </a:pPr>
            <a:r>
              <a:t/>
            </a:r>
            <a:endParaRPr b="1">
              <a:solidFill>
                <a:srgbClr val="FFFFFF"/>
              </a:solidFill>
              <a:latin typeface="Libre Franklin"/>
              <a:ea typeface="Libre Franklin"/>
              <a:cs typeface="Libre Franklin"/>
              <a:sym typeface="Libre Franklin"/>
            </a:endParaRPr>
          </a:p>
        </p:txBody>
      </p:sp>
      <p:sp>
        <p:nvSpPr>
          <p:cNvPr id="141" name="Google Shape;141;p28"/>
          <p:cNvSpPr/>
          <p:nvPr/>
        </p:nvSpPr>
        <p:spPr>
          <a:xfrm>
            <a:off x="329075" y="1028975"/>
            <a:ext cx="3682200" cy="33669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28"/>
          <p:cNvSpPr txBox="1"/>
          <p:nvPr/>
        </p:nvSpPr>
        <p:spPr>
          <a:xfrm>
            <a:off x="714874" y="1658250"/>
            <a:ext cx="2910600" cy="1928700"/>
          </a:xfrm>
          <a:prstGeom prst="rect">
            <a:avLst/>
          </a:prstGeom>
          <a:solidFill>
            <a:schemeClr val="dk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800">
                <a:latin typeface="Libre Franklin"/>
                <a:ea typeface="Libre Franklin"/>
                <a:cs typeface="Libre Franklin"/>
                <a:sym typeface="Libre Franklin"/>
              </a:rPr>
              <a:t>TCD puede ser tratado por </a:t>
            </a:r>
            <a:r>
              <a:rPr b="1" lang="en" sz="1800">
                <a:latin typeface="Libre Franklin"/>
                <a:ea typeface="Libre Franklin"/>
                <a:cs typeface="Libre Franklin"/>
                <a:sym typeface="Libre Franklin"/>
              </a:rPr>
              <a:t>terapia cognitiva conductual </a:t>
            </a:r>
            <a:r>
              <a:rPr lang="en" sz="1800">
                <a:latin typeface="Libre Franklin"/>
                <a:ea typeface="Libre Franklin"/>
                <a:cs typeface="Libre Franklin"/>
                <a:sym typeface="Libre Franklin"/>
              </a:rPr>
              <a:t>enfocada en el abuso de sustancias, que a menudo incluye un componente de la familias. </a:t>
            </a:r>
            <a:endParaRPr>
              <a:latin typeface="Open Sans"/>
              <a:ea typeface="Open Sans"/>
              <a:cs typeface="Open Sans"/>
              <a:sym typeface="Open Sans"/>
            </a:endParaRPr>
          </a:p>
        </p:txBody>
      </p:sp>
      <p:sp>
        <p:nvSpPr>
          <p:cNvPr id="143" name="Google Shape;143;p28"/>
          <p:cNvSpPr txBox="1"/>
          <p:nvPr/>
        </p:nvSpPr>
        <p:spPr>
          <a:xfrm>
            <a:off x="3625475" y="1426775"/>
            <a:ext cx="3682200" cy="2571300"/>
          </a:xfrm>
          <a:prstGeom prst="rect">
            <a:avLst/>
          </a:prstGeom>
          <a:solidFill>
            <a:srgbClr val="BF5700"/>
          </a:solidFill>
          <a:ln cap="flat" cmpd="sng" w="9525">
            <a:solidFill>
              <a:schemeClr val="dk1"/>
            </a:solidFill>
            <a:prstDash val="solid"/>
            <a:round/>
            <a:headEnd len="sm" w="sm" type="none"/>
            <a:tailEnd len="sm" w="sm" type="none"/>
          </a:ln>
        </p:spPr>
        <p:txBody>
          <a:bodyPr anchorCtr="0" anchor="t" bIns="91425" lIns="182875" spcFirstLastPara="1" rIns="91425" wrap="square" tIns="182875">
            <a:noAutofit/>
          </a:bodyPr>
          <a:lstStyle/>
          <a:p>
            <a:pPr indent="0" lvl="0" marL="0" rtl="0" algn="l">
              <a:spcBef>
                <a:spcPts val="0"/>
              </a:spcBef>
              <a:spcAft>
                <a:spcPts val="0"/>
              </a:spcAft>
              <a:buNone/>
            </a:pPr>
            <a:r>
              <a:rPr lang="en" sz="1800">
                <a:solidFill>
                  <a:schemeClr val="lt1"/>
                </a:solidFill>
                <a:latin typeface="Libre Franklin"/>
                <a:ea typeface="Libre Franklin"/>
                <a:cs typeface="Libre Franklin"/>
                <a:sym typeface="Libre Franklin"/>
              </a:rPr>
              <a:t>Porque muchos individuos con TCDs tienen otros diagnósticos de la salud mental, pueden beneficiar también de otros tratamientos enfocados de la terapia cognitiva conductual que aborda otros cuestiones de salud mental. </a:t>
            </a:r>
            <a:endParaRPr>
              <a:solidFill>
                <a:schemeClr val="lt1"/>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