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10058400" cx="7955275"/>
  <p:notesSz cx="6858000" cy="9144000"/>
  <p:embeddedFontLst>
    <p:embeddedFont>
      <p:font typeface="Libre Franklin"/>
      <p:regular r:id="rId11"/>
      <p:bold r:id="rId12"/>
      <p:italic r:id="rId13"/>
      <p:boldItalic r:id="rId14"/>
    </p:embeddedFont>
    <p:embeddedFont>
      <p:font typeface="PT Sans Narrow"/>
      <p:regular r:id="rId15"/>
      <p:bold r:id="rId16"/>
    </p:embeddedFont>
    <p:embeddedFont>
      <p:font typeface="Open Sans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5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50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Italic.fntdata"/><Relationship Id="rId11" Type="http://schemas.openxmlformats.org/officeDocument/2006/relationships/font" Target="fonts/LibreFranklin-regular.fntdata"/><Relationship Id="rId10" Type="http://schemas.openxmlformats.org/officeDocument/2006/relationships/slide" Target="slides/slide4.xml"/><Relationship Id="rId13" Type="http://schemas.openxmlformats.org/officeDocument/2006/relationships/font" Target="fonts/LibreFranklin-italic.fntdata"/><Relationship Id="rId12" Type="http://schemas.openxmlformats.org/officeDocument/2006/relationships/font" Target="fonts/LibreFranklin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PTSansNarrow-regular.fntdata"/><Relationship Id="rId14" Type="http://schemas.openxmlformats.org/officeDocument/2006/relationships/font" Target="fonts/LibreFranklin-boldItalic.fntdata"/><Relationship Id="rId17" Type="http://schemas.openxmlformats.org/officeDocument/2006/relationships/font" Target="fonts/OpenSans-regular.fntdata"/><Relationship Id="rId16" Type="http://schemas.openxmlformats.org/officeDocument/2006/relationships/font" Target="fonts/PTSansNarrow-bold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OpenSans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OpenSans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073308" y="685800"/>
            <a:ext cx="271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bb409874d9_0_156:notes"/>
          <p:cNvSpPr/>
          <p:nvPr>
            <p:ph idx="2" type="sldImg"/>
          </p:nvPr>
        </p:nvSpPr>
        <p:spPr>
          <a:xfrm>
            <a:off x="2073278" y="685800"/>
            <a:ext cx="271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bb409874d9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bb409874d9_0_168:notes"/>
          <p:cNvSpPr/>
          <p:nvPr>
            <p:ph idx="2" type="sldImg"/>
          </p:nvPr>
        </p:nvSpPr>
        <p:spPr>
          <a:xfrm>
            <a:off x="2073278" y="685800"/>
            <a:ext cx="271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bb409874d9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bb409874d9_0_73:notes"/>
          <p:cNvSpPr/>
          <p:nvPr>
            <p:ph idx="2" type="sldImg"/>
          </p:nvPr>
        </p:nvSpPr>
        <p:spPr>
          <a:xfrm>
            <a:off x="2073278" y="685800"/>
            <a:ext cx="271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bb409874d9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bb409874d9_0_83:notes"/>
          <p:cNvSpPr/>
          <p:nvPr>
            <p:ph idx="2" type="sldImg"/>
          </p:nvPr>
        </p:nvSpPr>
        <p:spPr>
          <a:xfrm>
            <a:off x="2073278" y="685800"/>
            <a:ext cx="271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bb409874d9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71186" y="1456058"/>
            <a:ext cx="74130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71179" y="5542289"/>
            <a:ext cx="74130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71179" y="2163089"/>
            <a:ext cx="74130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71179" y="6164351"/>
            <a:ext cx="74130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oogle Shape;55;p14"/>
          <p:cNvCxnSpPr/>
          <p:nvPr/>
        </p:nvCxnSpPr>
        <p:spPr>
          <a:xfrm>
            <a:off x="6096726" y="6212580"/>
            <a:ext cx="4890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" name="Google Shape;56;p14"/>
          <p:cNvCxnSpPr/>
          <p:nvPr/>
        </p:nvCxnSpPr>
        <p:spPr>
          <a:xfrm>
            <a:off x="1370280" y="6176136"/>
            <a:ext cx="4890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57" name="Google Shape;57;p14"/>
          <p:cNvGrpSpPr/>
          <p:nvPr/>
        </p:nvGrpSpPr>
        <p:grpSpPr>
          <a:xfrm>
            <a:off x="873596" y="1998672"/>
            <a:ext cx="6208856" cy="298033"/>
            <a:chOff x="1346429" y="1011300"/>
            <a:chExt cx="6452100" cy="152400"/>
          </a:xfrm>
        </p:grpSpPr>
        <p:cxnSp>
          <p:nvCxnSpPr>
            <p:cNvPr id="58" name="Google Shape;58;p14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9" name="Google Shape;59;p1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60" name="Google Shape;60;p14"/>
          <p:cNvGrpSpPr/>
          <p:nvPr/>
        </p:nvGrpSpPr>
        <p:grpSpPr>
          <a:xfrm>
            <a:off x="873602" y="7761972"/>
            <a:ext cx="6208856" cy="298033"/>
            <a:chOff x="1346435" y="3969088"/>
            <a:chExt cx="6452100" cy="152400"/>
          </a:xfrm>
        </p:grpSpPr>
        <p:cxnSp>
          <p:nvCxnSpPr>
            <p:cNvPr id="61" name="Google Shape;61;p14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2" name="Google Shape;62;p14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63" name="Google Shape;63;p14"/>
          <p:cNvSpPr txBox="1"/>
          <p:nvPr>
            <p:ph type="ctrTitle"/>
          </p:nvPr>
        </p:nvSpPr>
        <p:spPr>
          <a:xfrm>
            <a:off x="873610" y="3425672"/>
            <a:ext cx="6208800" cy="199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64" name="Google Shape;64;p14"/>
          <p:cNvSpPr txBox="1"/>
          <p:nvPr>
            <p:ph idx="1" type="subTitle"/>
          </p:nvPr>
        </p:nvSpPr>
        <p:spPr>
          <a:xfrm>
            <a:off x="1859385" y="5573410"/>
            <a:ext cx="42372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5" name="Google Shape;65;p14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-43" y="5029493"/>
            <a:ext cx="7955400" cy="502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type="title"/>
          </p:nvPr>
        </p:nvSpPr>
        <p:spPr>
          <a:xfrm>
            <a:off x="271179" y="1593387"/>
            <a:ext cx="7457100" cy="18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/>
          <p:nvPr/>
        </p:nvSpPr>
        <p:spPr>
          <a:xfrm>
            <a:off x="-65" y="9867147"/>
            <a:ext cx="7955400" cy="191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6"/>
          <p:cNvSpPr txBox="1"/>
          <p:nvPr>
            <p:ph type="title"/>
          </p:nvPr>
        </p:nvSpPr>
        <p:spPr>
          <a:xfrm>
            <a:off x="271179" y="870271"/>
            <a:ext cx="74130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271179" y="2476369"/>
            <a:ext cx="74130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271179" y="870271"/>
            <a:ext cx="74130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271179" y="2476076"/>
            <a:ext cx="34800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8" name="Google Shape;78;p17"/>
          <p:cNvSpPr txBox="1"/>
          <p:nvPr>
            <p:ph idx="2" type="body"/>
          </p:nvPr>
        </p:nvSpPr>
        <p:spPr>
          <a:xfrm>
            <a:off x="4204185" y="2476076"/>
            <a:ext cx="34800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271179" y="870271"/>
            <a:ext cx="74130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271179" y="1086507"/>
            <a:ext cx="24429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271179" y="2717440"/>
            <a:ext cx="24429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type="title"/>
          </p:nvPr>
        </p:nvSpPr>
        <p:spPr>
          <a:xfrm>
            <a:off x="426517" y="1029307"/>
            <a:ext cx="48837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/>
          <p:nvPr/>
        </p:nvSpPr>
        <p:spPr>
          <a:xfrm>
            <a:off x="3977638" y="0"/>
            <a:ext cx="3977700" cy="10058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2" name="Google Shape;92;p21"/>
          <p:cNvCxnSpPr/>
          <p:nvPr/>
        </p:nvCxnSpPr>
        <p:spPr>
          <a:xfrm>
            <a:off x="4375815" y="8791200"/>
            <a:ext cx="4074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3" name="Google Shape;93;p21"/>
          <p:cNvSpPr txBox="1"/>
          <p:nvPr>
            <p:ph type="title"/>
          </p:nvPr>
        </p:nvSpPr>
        <p:spPr>
          <a:xfrm>
            <a:off x="230985" y="2033142"/>
            <a:ext cx="3519300" cy="327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94" name="Google Shape;94;p21"/>
          <p:cNvSpPr txBox="1"/>
          <p:nvPr>
            <p:ph idx="1" type="subTitle"/>
          </p:nvPr>
        </p:nvSpPr>
        <p:spPr>
          <a:xfrm>
            <a:off x="230985" y="5332556"/>
            <a:ext cx="3519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5" name="Google Shape;95;p21"/>
          <p:cNvSpPr txBox="1"/>
          <p:nvPr>
            <p:ph idx="2" type="body"/>
          </p:nvPr>
        </p:nvSpPr>
        <p:spPr>
          <a:xfrm>
            <a:off x="4297362" y="1416213"/>
            <a:ext cx="33378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71179" y="4206107"/>
            <a:ext cx="74130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/>
          <p:nvPr>
            <p:ph idx="1" type="body"/>
          </p:nvPr>
        </p:nvSpPr>
        <p:spPr>
          <a:xfrm>
            <a:off x="271179" y="8273418"/>
            <a:ext cx="5219100" cy="1170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99" name="Google Shape;99;p22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3"/>
          <p:cNvSpPr/>
          <p:nvPr/>
        </p:nvSpPr>
        <p:spPr>
          <a:xfrm>
            <a:off x="-65" y="9867147"/>
            <a:ext cx="7955400" cy="191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3"/>
          <p:cNvSpPr txBox="1"/>
          <p:nvPr>
            <p:ph hasCustomPrompt="1" type="title"/>
          </p:nvPr>
        </p:nvSpPr>
        <p:spPr>
          <a:xfrm>
            <a:off x="271179" y="2551707"/>
            <a:ext cx="7413000" cy="300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3" name="Google Shape;103;p23"/>
          <p:cNvSpPr txBox="1"/>
          <p:nvPr>
            <p:ph idx="1" type="body"/>
          </p:nvPr>
        </p:nvSpPr>
        <p:spPr>
          <a:xfrm>
            <a:off x="271179" y="5858160"/>
            <a:ext cx="74130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4" name="Google Shape;104;p23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71179" y="870271"/>
            <a:ext cx="74130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71179" y="2253729"/>
            <a:ext cx="74130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71179" y="870271"/>
            <a:ext cx="74130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71179" y="2253729"/>
            <a:ext cx="34800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204185" y="2253729"/>
            <a:ext cx="34800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71179" y="870271"/>
            <a:ext cx="74130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71179" y="1086507"/>
            <a:ext cx="24429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71179" y="2717440"/>
            <a:ext cx="24429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26517" y="880293"/>
            <a:ext cx="55401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977638" y="-244"/>
            <a:ext cx="39777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30985" y="2411542"/>
            <a:ext cx="3519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30985" y="5481569"/>
            <a:ext cx="3519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297362" y="1415969"/>
            <a:ext cx="33381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71179" y="8273124"/>
            <a:ext cx="521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71179" y="870271"/>
            <a:ext cx="74130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71179" y="2253729"/>
            <a:ext cx="74130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71179" y="870271"/>
            <a:ext cx="74130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71179" y="2476369"/>
            <a:ext cx="74130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371034" y="9119180"/>
            <a:ext cx="4773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5"/>
          <p:cNvSpPr txBox="1"/>
          <p:nvPr>
            <p:ph type="title"/>
          </p:nvPr>
        </p:nvSpPr>
        <p:spPr>
          <a:xfrm>
            <a:off x="313123" y="284400"/>
            <a:ext cx="7245300" cy="10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Time-Out</a:t>
            </a:r>
            <a:endParaRPr>
              <a:solidFill>
                <a:srgbClr val="BF57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2" name="Google Shape;112;p25"/>
          <p:cNvSpPr txBox="1"/>
          <p:nvPr>
            <p:ph idx="1" type="body"/>
          </p:nvPr>
        </p:nvSpPr>
        <p:spPr>
          <a:xfrm>
            <a:off x="438710" y="1535825"/>
            <a:ext cx="7245300" cy="131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Timeout from positive reinforcement is removing your child from anything rewarding, including activities, your attention, interactions with others, etc. Timeout is a </a:t>
            </a:r>
            <a:r>
              <a:rPr lang="en" sz="1700" u="sng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safe</a:t>
            </a:r>
            <a:r>
              <a:rPr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and </a:t>
            </a:r>
            <a:r>
              <a:rPr lang="en" sz="1700" u="sng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effective</a:t>
            </a:r>
            <a:r>
              <a:rPr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method to decrease noncompliance or breaking more serious rules.</a:t>
            </a:r>
            <a:endParaRPr sz="17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Timeout is a way to give your child and yourself space in a structured, consistent way. It’s a secret self-regulatory strategy!</a:t>
            </a:r>
            <a:endParaRPr b="1" sz="17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3" name="Google Shape;113;p25"/>
          <p:cNvSpPr txBox="1"/>
          <p:nvPr/>
        </p:nvSpPr>
        <p:spPr>
          <a:xfrm>
            <a:off x="4114995" y="6235075"/>
            <a:ext cx="3372900" cy="2310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Introducing timeout to your child:</a:t>
            </a:r>
            <a:endParaRPr b="1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Choose a time when everyone is calm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Explain that noncompliance will result in a timeout. And 1 or 2 other behaviors will result in an immediate timeout (hitting, kicking, destroying property)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Walk through procedure with your child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4" name="Google Shape;114;p25"/>
          <p:cNvSpPr txBox="1"/>
          <p:nvPr/>
        </p:nvSpPr>
        <p:spPr>
          <a:xfrm>
            <a:off x="438710" y="3752850"/>
            <a:ext cx="3372900" cy="2310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What behaviors warrant a timeout:</a:t>
            </a:r>
            <a:endParaRPr b="1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Hitting, slapping, punching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Destruction of property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Noncompliance with commands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Breaking a house rule 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Cursing or swearing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Dangerous behavior (running away, leaving the house, etc.)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Aggression toward others 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Threatening or posturing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5" name="Google Shape;115;p25"/>
          <p:cNvSpPr txBox="1"/>
          <p:nvPr/>
        </p:nvSpPr>
        <p:spPr>
          <a:xfrm>
            <a:off x="4114995" y="3752850"/>
            <a:ext cx="3372900" cy="2310900"/>
          </a:xfrm>
          <a:prstGeom prst="rect">
            <a:avLst/>
          </a:prstGeom>
          <a:solidFill>
            <a:srgbClr val="BF57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Do NOT use timeout for annoying or attention-seeking behavior:</a:t>
            </a:r>
            <a:endParaRPr b="1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⊘ </a:t>
            </a: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Complaining 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⊘ </a:t>
            </a: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Whining 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⊘ </a:t>
            </a: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Bad attitude 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⊘ </a:t>
            </a: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Repeating the same question or phrases 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⊘ </a:t>
            </a: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Talking back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⊘ </a:t>
            </a: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Attention-seeking behaviors 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6" name="Google Shape;116;p25"/>
          <p:cNvSpPr txBox="1"/>
          <p:nvPr/>
        </p:nvSpPr>
        <p:spPr>
          <a:xfrm>
            <a:off x="438710" y="6235088"/>
            <a:ext cx="3372900" cy="2310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Preparing for Timeout:</a:t>
            </a:r>
            <a:endParaRPr b="1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Pick timeout spot.</a:t>
            </a: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 Choose somewhere boring, without activities, toys, or interaction (laundry room, hallways, staircases, empty space).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Place a chair or mat in that spot,</a:t>
            </a: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 where timeout will </a:t>
            </a:r>
            <a:r>
              <a:rPr i="1" lang="en">
                <a:latin typeface="Libre Franklin"/>
                <a:ea typeface="Libre Franklin"/>
                <a:cs typeface="Libre Franklin"/>
                <a:sym typeface="Libre Franklin"/>
              </a:rPr>
              <a:t>always</a:t>
            </a: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 be. Chair needs to be sturdy, heavy, and durable. 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7" name="Google Shape;117;p25"/>
          <p:cNvSpPr txBox="1"/>
          <p:nvPr/>
        </p:nvSpPr>
        <p:spPr>
          <a:xfrm>
            <a:off x="482236" y="8641100"/>
            <a:ext cx="69909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For noncompliance, children are given </a:t>
            </a:r>
            <a:r>
              <a:rPr b="1" i="1" lang="en">
                <a:latin typeface="Libre Franklin"/>
                <a:ea typeface="Libre Franklin"/>
                <a:cs typeface="Libre Franklin"/>
                <a:sym typeface="Libre Franklin"/>
              </a:rPr>
              <a:t>one</a:t>
            </a: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 warning before timeout. Other more serious behaviors that involve aggression toward people or property will result in an </a:t>
            </a:r>
            <a:r>
              <a:rPr b="1" i="1" lang="en">
                <a:latin typeface="Libre Franklin"/>
                <a:ea typeface="Libre Franklin"/>
                <a:cs typeface="Libre Franklin"/>
                <a:sym typeface="Libre Franklin"/>
              </a:rPr>
              <a:t>immediate</a:t>
            </a: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 timeout.</a:t>
            </a:r>
            <a:endParaRPr b="1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6"/>
          <p:cNvSpPr txBox="1"/>
          <p:nvPr>
            <p:ph type="title"/>
          </p:nvPr>
        </p:nvSpPr>
        <p:spPr>
          <a:xfrm>
            <a:off x="271184" y="565474"/>
            <a:ext cx="7413000" cy="119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Time Out Procedure: </a:t>
            </a:r>
            <a:endParaRPr>
              <a:solidFill>
                <a:srgbClr val="BF57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23" name="Google Shape;123;p26"/>
          <p:cNvSpPr txBox="1"/>
          <p:nvPr>
            <p:ph idx="1" type="body"/>
          </p:nvPr>
        </p:nvSpPr>
        <p:spPr>
          <a:xfrm>
            <a:off x="271184" y="1871675"/>
            <a:ext cx="7413000" cy="562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Give an effective command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(“Please put your cup in the sink”)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Count to 5 in your head.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If your child complies, give specific, immediate praise! (“Thank you for listening!”). If they do not comply…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Give </a:t>
            </a:r>
            <a:r>
              <a:rPr b="1" lang="en" sz="1600" u="sng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one</a:t>
            </a: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warning 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with same language (“</a:t>
            </a: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IF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you don’t put your cup in the sink, </a:t>
            </a: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THEN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you will go to timeout.”)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Count to 5 in your head.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If your child complies, give praise! (“Thank you for listening!”). If your child still does not comply…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Instruct child to go to chosen timeout spot. 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(“You didn’t do </a:t>
            </a:r>
            <a:r>
              <a:rPr i="1" lang="en" sz="1600" u="sng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what I told you to do</a:t>
            </a:r>
            <a:r>
              <a:rPr i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,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now you have to go to timeout. Stay here until I say so.”)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Ignore everything your child says until after timeout is served. 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Do not talk, explain, or scold them. You already went over the timeout procedure with them. 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Use a same amount of time for every timeout.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One minute per year of age is usually sufficient, but never exceed 10 minutes. Let your child know that </a:t>
            </a:r>
            <a:r>
              <a:rPr i="1" lang="en" sz="1600" u="sng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5 second of silence is required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to end timeout.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In timeout, ignore 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any yelling, crying, whining, cursing, etc. Even if set time is complete, you will wait for 5 seconds of silence before approaching your child. 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Ask why they had to go to timeout. 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If they do not remember, that is okay. Just say, “You did not put your cup in the sink when I told you to, so you had to go to timeout.” 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Repeat the instruction 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(“Please put your cup in the sink”)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If your child complies,  give praise!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(“Thank you for listening!”). If your child does not comply, repeat steps 2-11.  </a:t>
            </a:r>
            <a:endParaRPr b="1">
              <a:solidFill>
                <a:srgbClr val="00966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24" name="Google Shape;124;p26"/>
          <p:cNvSpPr txBox="1"/>
          <p:nvPr/>
        </p:nvSpPr>
        <p:spPr>
          <a:xfrm>
            <a:off x="380215" y="8596325"/>
            <a:ext cx="7077600" cy="54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Remember, once a timeout is served, be on the lookout for positive behavior to praise! Your child served their consequence, now it’s a clean slate!</a:t>
            </a:r>
            <a:endParaRPr b="1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7"/>
          <p:cNvSpPr txBox="1"/>
          <p:nvPr>
            <p:ph type="title"/>
          </p:nvPr>
        </p:nvSpPr>
        <p:spPr>
          <a:xfrm>
            <a:off x="340682" y="378350"/>
            <a:ext cx="7245300" cy="10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Tiempo Fuera </a:t>
            </a:r>
            <a:endParaRPr>
              <a:solidFill>
                <a:srgbClr val="BF57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0" name="Google Shape;130;p27"/>
          <p:cNvSpPr txBox="1"/>
          <p:nvPr>
            <p:ph idx="1" type="body"/>
          </p:nvPr>
        </p:nvSpPr>
        <p:spPr>
          <a:xfrm>
            <a:off x="354960" y="1186600"/>
            <a:ext cx="7245300" cy="131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El t</a:t>
            </a:r>
            <a:r>
              <a:rPr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iempo fuera de actividades divertidas es una técnica para remover a tu hijo/a de actividades divertidas, la atención de Ud., y interacciones con otros. El tiempo fuera es una estrategia </a:t>
            </a:r>
            <a:r>
              <a:rPr lang="en" sz="1700" u="sng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segura</a:t>
            </a:r>
            <a:r>
              <a:rPr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y </a:t>
            </a:r>
            <a:r>
              <a:rPr lang="en" sz="1700" u="sng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efectiva</a:t>
            </a:r>
            <a:r>
              <a:rPr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para disminuir el incumplimiento o violaciones de reglas más serias. </a:t>
            </a:r>
            <a:r>
              <a:rPr b="1"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El tiempo fuera es una estrategia que da espacio al hijo/a y a Ud. en una manera estructurada y consistente. </a:t>
            </a:r>
            <a:endParaRPr b="1" sz="17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1" name="Google Shape;131;p27"/>
          <p:cNvSpPr txBox="1"/>
          <p:nvPr/>
        </p:nvSpPr>
        <p:spPr>
          <a:xfrm>
            <a:off x="4055630" y="5962675"/>
            <a:ext cx="3510300" cy="286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Introducir el tiempo fuera a su hijo/a: </a:t>
            </a:r>
            <a:endParaRPr b="1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Escoja un tiempo en que todos estén tranquilos. 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Explique que el incumplimiento resultará en el tiempo fuera. También, 1 o 2 otras conductas </a:t>
            </a: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resultan</a:t>
            </a: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en el tiempo fuera inmediatamente (golpes, patadas, destrucción de propiedad)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Describa </a:t>
            </a: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minuciosamente</a:t>
            </a: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el procedimiento con su hijo/a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2" name="Google Shape;132;p27"/>
          <p:cNvSpPr txBox="1"/>
          <p:nvPr/>
        </p:nvSpPr>
        <p:spPr>
          <a:xfrm>
            <a:off x="360717" y="3223625"/>
            <a:ext cx="3510300" cy="2507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Conducta que justifica tiempo fuera:</a:t>
            </a:r>
            <a:endParaRPr b="1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Golpes, bofetadas, puñetazos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Destrucción de propiedad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Incumplimiento con mandatos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Saltarse una regla de la casa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Maldecir o decir palabrotas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Conducta peligrosa (escaparse de casa, etc.)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Agresión hacia los demás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Amenazar los demás 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3" name="Google Shape;133;p27"/>
          <p:cNvSpPr txBox="1"/>
          <p:nvPr/>
        </p:nvSpPr>
        <p:spPr>
          <a:xfrm>
            <a:off x="4055630" y="3210325"/>
            <a:ext cx="3510300" cy="2507400"/>
          </a:xfrm>
          <a:prstGeom prst="rect">
            <a:avLst/>
          </a:prstGeom>
          <a:solidFill>
            <a:srgbClr val="BF57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NO use el tiempo fuera para conducta molesta o que busque llamar la atención: </a:t>
            </a:r>
            <a:endParaRPr b="1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⊘ </a:t>
            </a: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Quejarse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⊘ </a:t>
            </a: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Lloriquear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⊘ </a:t>
            </a: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Una Actitud negativa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⊘ </a:t>
            </a: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Repetir la misma pregunta o frases muchas veces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⊘ </a:t>
            </a: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Impertinencia</a:t>
            </a:r>
            <a:endParaRPr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⊘ </a:t>
            </a:r>
            <a:r>
              <a:rPr lang="en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Conducta para ganar atención</a:t>
            </a:r>
            <a:endParaRPr sz="16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4" name="Google Shape;134;p27"/>
          <p:cNvSpPr txBox="1"/>
          <p:nvPr/>
        </p:nvSpPr>
        <p:spPr>
          <a:xfrm>
            <a:off x="360717" y="5962670"/>
            <a:ext cx="3510300" cy="2865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Preparandose para el tiempo fuera:</a:t>
            </a:r>
            <a:endParaRPr b="1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Elija un lugar. </a:t>
            </a: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Escoja un lugar aburrido, sin actividades, juguetes, o interacciones (pasillos, escaleras, espacio vacío).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Coloque una silla o alfombra en ese lugar,</a:t>
            </a: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 adonde el tiempo fuera </a:t>
            </a:r>
            <a:r>
              <a:rPr i="1" lang="en">
                <a:latin typeface="Libre Franklin"/>
                <a:ea typeface="Libre Franklin"/>
                <a:cs typeface="Libre Franklin"/>
                <a:sym typeface="Libre Franklin"/>
              </a:rPr>
              <a:t>siempre</a:t>
            </a: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 pasará. La silla debe ser robusto, pesado, y duradero. 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5" name="Google Shape;135;p27"/>
          <p:cNvSpPr txBox="1"/>
          <p:nvPr/>
        </p:nvSpPr>
        <p:spPr>
          <a:xfrm>
            <a:off x="467957" y="8911825"/>
            <a:ext cx="6990900" cy="8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Para incumplimiento, niños son dados </a:t>
            </a:r>
            <a:r>
              <a:rPr b="1" i="1" lang="en">
                <a:latin typeface="Libre Franklin"/>
                <a:ea typeface="Libre Franklin"/>
                <a:cs typeface="Libre Franklin"/>
                <a:sym typeface="Libre Franklin"/>
              </a:rPr>
              <a:t>sólo una</a:t>
            </a: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 advertencia antes del tiempo fuera. Otras conductas más serias que involucran agresión hacia otras personas o propiedad se resultarán en un tiempo fuera inmediatamente. </a:t>
            </a:r>
            <a:endParaRPr b="1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8"/>
          <p:cNvSpPr txBox="1"/>
          <p:nvPr/>
        </p:nvSpPr>
        <p:spPr>
          <a:xfrm>
            <a:off x="91500" y="485050"/>
            <a:ext cx="7772400" cy="7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Procedimiento del Tiempo Fuera</a:t>
            </a:r>
            <a:endParaRPr/>
          </a:p>
        </p:txBody>
      </p:sp>
      <p:sp>
        <p:nvSpPr>
          <p:cNvPr id="141" name="Google Shape;141;p28"/>
          <p:cNvSpPr txBox="1"/>
          <p:nvPr>
            <p:ph idx="1" type="body"/>
          </p:nvPr>
        </p:nvSpPr>
        <p:spPr>
          <a:xfrm>
            <a:off x="193191" y="1490675"/>
            <a:ext cx="7413000" cy="704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Dar un mandato efectivo 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(“Por favor, pon la taza en el fregadero”)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Cuente a los 5 en la mente.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Si cumpla su hijo/a, </a:t>
            </a:r>
            <a:r>
              <a:rPr lang="en" sz="1600">
                <a:solidFill>
                  <a:srgbClr val="47474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¡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dé un elogio específico y inmediato! (“</a:t>
            </a:r>
            <a:r>
              <a:rPr lang="en" sz="1600">
                <a:solidFill>
                  <a:srgbClr val="47474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¡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Gracias por escuchar!”). Si no cumpla…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Dé </a:t>
            </a:r>
            <a:r>
              <a:rPr b="1" lang="en" sz="1600" u="sng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una</a:t>
            </a: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advertencia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con el mismo lenguaje (“SI NO pones la taza en el fregadero, ENTONCES iría al tiempo fuera.”)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Cuente a los 5 en la mente.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Si cumpla su hijo/a, </a:t>
            </a:r>
            <a:r>
              <a:rPr lang="en" sz="1600">
                <a:solidFill>
                  <a:srgbClr val="47474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¡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dé un elogio! (“</a:t>
            </a:r>
            <a:r>
              <a:rPr lang="en" sz="1600">
                <a:solidFill>
                  <a:srgbClr val="47474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¡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Gracias por escuchar!”). Si no cumpla…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Ordene su hijo/a a ir al lugar escogido por el tiempo fuera. 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(“No hiciste lo que te dije, y ahora necesitas ir al tiempo fuera. Quédate aquí hasta que yo diga.”) 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Ignore todo de lo que dice su hijo/a hasta que el tiempo fuera es cumplido.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No le hable, explique, o regañe. Ya revisó Ud. el procedimiento del tiempo fuera con él/ella. 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Use la misma cantidad de tiempo para cada tiempo fuera.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Uno minuto para cada año de su edad suele suficiente, pero nunca exceda 10 minutos. Diga a su hijo/a que 5 segundos de silencio es requisito para terminar el tiempo fuera. 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Durante el tiempo fuera, ignore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cualquier gritos, llantos, quejidos, y palabrotas.   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Pregunte al/a la hijo/a por qué fue al tiempo fuera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. Si no recuerdes, esté bien. Sólo diga, “No pusiste la taza en el fregadero cuando te lo dije, entonces necesitaste ir al tiempo fuera.” 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Repita la instrucción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(“Por favor, pon la taza en el fregadero”)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AutoNum type="arabicPeriod"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Si cumpla su hijo/a, </a:t>
            </a:r>
            <a:r>
              <a:rPr b="1" lang="en" sz="1600">
                <a:solidFill>
                  <a:srgbClr val="47474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¡</a:t>
            </a: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dé un elogio!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(“</a:t>
            </a:r>
            <a:r>
              <a:rPr lang="en" sz="1600">
                <a:solidFill>
                  <a:srgbClr val="47474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¡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Gracias por escuchar!”). Si no cumpla, repita los pasos 2-11. </a:t>
            </a:r>
            <a:endParaRPr b="1" sz="1600">
              <a:solidFill>
                <a:srgbClr val="00966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2" name="Google Shape;142;p28"/>
          <p:cNvSpPr txBox="1"/>
          <p:nvPr/>
        </p:nvSpPr>
        <p:spPr>
          <a:xfrm>
            <a:off x="380215" y="8596325"/>
            <a:ext cx="7077900" cy="94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74747"/>
                </a:solidFill>
                <a:highlight>
                  <a:srgbClr val="FFFFFF"/>
                </a:highlight>
              </a:rPr>
              <a:t>¡</a:t>
            </a: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Recuérdese, después de que el tiempo fuera es cumplido esté atento a la conducta positiva para dar elogios! Su hijo/a ha cumplido su consecuencia, ahora haga barrón y cuenta nueva.</a:t>
            </a:r>
            <a:endParaRPr b="1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