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Libre Franklin"/>
      <p:regular r:id="rId7"/>
      <p:bold r:id="rId8"/>
      <p:italic r:id="rId9"/>
      <p:boldItalic r:id="rId10"/>
    </p:embeddedFont>
    <p:embeddedFont>
      <p:font typeface="PT Sans Narrow"/>
      <p:regular r:id="rId11"/>
      <p:bold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jTgF5ZJcaJUzXcf9/x1Ca/gtay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Narrow-regular.fntdata"/><Relationship Id="rId10" Type="http://schemas.openxmlformats.org/officeDocument/2006/relationships/font" Target="fonts/LibreFranklin-boldItalic.fntdata"/><Relationship Id="rId13" Type="http://schemas.openxmlformats.org/officeDocument/2006/relationships/font" Target="fonts/OpenSans-regular.fntdata"/><Relationship Id="rId12" Type="http://schemas.openxmlformats.org/officeDocument/2006/relationships/font" Target="fonts/PTSansNarrow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italic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7" Type="http://customschemas.google.com/relationships/presentationmetadata" Target="metadata"/><Relationship Id="rId16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ibreFranklin-regular.fntdata"/><Relationship Id="rId8" Type="http://schemas.openxmlformats.org/officeDocument/2006/relationships/font" Target="fonts/LibreFrankli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/>
          <p:nvPr>
            <p:ph idx="2" type="sldImg"/>
          </p:nvPr>
        </p:nvSpPr>
        <p:spPr>
          <a:xfrm>
            <a:off x="2105025" y="685800"/>
            <a:ext cx="264953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2"/>
          <p:cNvSpPr txBox="1"/>
          <p:nvPr>
            <p:ph hasCustomPrompt="1" type="title"/>
          </p:nvPr>
        </p:nvSpPr>
        <p:spPr>
          <a:xfrm>
            <a:off x="264945" y="2551707"/>
            <a:ext cx="7242600" cy="300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264945" y="5858160"/>
            <a:ext cx="72426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4"/>
          <p:cNvCxnSpPr/>
          <p:nvPr/>
        </p:nvCxnSpPr>
        <p:spPr>
          <a:xfrm>
            <a:off x="5956575" y="6212580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" name="Google Shape;16;p4"/>
          <p:cNvCxnSpPr/>
          <p:nvPr/>
        </p:nvCxnSpPr>
        <p:spPr>
          <a:xfrm>
            <a:off x="1338780" y="6176136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" name="Google Shape;17;p4"/>
          <p:cNvGrpSpPr/>
          <p:nvPr/>
        </p:nvGrpSpPr>
        <p:grpSpPr>
          <a:xfrm>
            <a:off x="853543" y="1998672"/>
            <a:ext cx="6066264" cy="298033"/>
            <a:chOff x="1346429" y="1011300"/>
            <a:chExt cx="6452100" cy="152400"/>
          </a:xfrm>
        </p:grpSpPr>
        <p:cxnSp>
          <p:nvCxnSpPr>
            <p:cNvPr id="18" name="Google Shape;18;p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" name="Google Shape;19;p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0" name="Google Shape;20;p4"/>
          <p:cNvGrpSpPr/>
          <p:nvPr/>
        </p:nvGrpSpPr>
        <p:grpSpPr>
          <a:xfrm>
            <a:off x="853549" y="7761972"/>
            <a:ext cx="6066264" cy="298033"/>
            <a:chOff x="1346435" y="3969088"/>
            <a:chExt cx="6452100" cy="152400"/>
          </a:xfrm>
        </p:grpSpPr>
        <p:cxnSp>
          <p:nvCxnSpPr>
            <p:cNvPr id="21" name="Google Shape;21;p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" name="Google Shape;22;p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3" name="Google Shape;23;p4"/>
          <p:cNvSpPr txBox="1"/>
          <p:nvPr>
            <p:ph type="ctrTitle"/>
          </p:nvPr>
        </p:nvSpPr>
        <p:spPr>
          <a:xfrm>
            <a:off x="853528" y="3425672"/>
            <a:ext cx="6066300" cy="199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1816641" y="5573410"/>
            <a:ext cx="41400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-43" y="5029493"/>
            <a:ext cx="77724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264945" y="1593387"/>
            <a:ext cx="7285500" cy="18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264945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6"/>
          <p:cNvSpPr txBox="1"/>
          <p:nvPr>
            <p:ph idx="2" type="body"/>
          </p:nvPr>
        </p:nvSpPr>
        <p:spPr>
          <a:xfrm>
            <a:off x="4107540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416713" y="1029307"/>
            <a:ext cx="47715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/>
          <p:nvPr/>
        </p:nvSpPr>
        <p:spPr>
          <a:xfrm>
            <a:off x="3886200" y="0"/>
            <a:ext cx="38862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10"/>
          <p:cNvCxnSpPr/>
          <p:nvPr/>
        </p:nvCxnSpPr>
        <p:spPr>
          <a:xfrm>
            <a:off x="4275224" y="8791200"/>
            <a:ext cx="398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10"/>
          <p:cNvSpPr txBox="1"/>
          <p:nvPr>
            <p:ph type="title"/>
          </p:nvPr>
        </p:nvSpPr>
        <p:spPr>
          <a:xfrm>
            <a:off x="225675" y="2033142"/>
            <a:ext cx="3438300" cy="32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10"/>
          <p:cNvSpPr txBox="1"/>
          <p:nvPr>
            <p:ph idx="1" type="subTitle"/>
          </p:nvPr>
        </p:nvSpPr>
        <p:spPr>
          <a:xfrm>
            <a:off x="225675" y="5332556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4198575" y="1416213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264945" y="8273418"/>
            <a:ext cx="5099100" cy="11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b="0" i="0" sz="1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"/>
          <p:cNvSpPr txBox="1"/>
          <p:nvPr>
            <p:ph type="title"/>
          </p:nvPr>
        </p:nvSpPr>
        <p:spPr>
          <a:xfrm>
            <a:off x="357150" y="510150"/>
            <a:ext cx="7058100" cy="7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Social Anxiety Disorder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7" name="Google Shape;67;p1"/>
          <p:cNvSpPr txBox="1"/>
          <p:nvPr>
            <p:ph idx="1" type="body"/>
          </p:nvPr>
        </p:nvSpPr>
        <p:spPr>
          <a:xfrm>
            <a:off x="264364" y="1294600"/>
            <a:ext cx="7150800" cy="24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is Social Anxiety Disorder? 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Social anxiety disorder is characterized by an intense fear of being judged, rejected, or negatively  assessed in a social or performance scenario. Therefore, children and adolescents with social anxiety are extremely self-conscious about how they appear to others. </a:t>
            </a:r>
            <a:endParaRPr/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Although many of those with social anxiety report shyness in childhood, they are not the same. Shyness does not predict the presence of the disorder later in life.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None/>
            </a:pPr>
            <a:r>
              <a:t/>
            </a:r>
            <a:endParaRPr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342900" y="6003700"/>
            <a:ext cx="7058100" cy="2652000"/>
          </a:xfrm>
          <a:prstGeom prst="rect">
            <a:avLst/>
          </a:prstGeom>
          <a:solidFill>
            <a:srgbClr val="BF57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274300" spcFirstLastPara="1" rIns="274300" wrap="square" tIns="27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" sz="16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Treatments for Social Anxiety Disorder: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00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ibre Franklin"/>
              <a:buChar char="●"/>
            </a:pPr>
            <a:r>
              <a:rPr b="0" i="0" lang="en" sz="16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The treatment for social anxiety disorder with the most evidence is </a:t>
            </a:r>
            <a:r>
              <a:rPr b="1" i="0" lang="en" sz="16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Cognitive Behavioral Therapy (CBT)</a:t>
            </a:r>
            <a:r>
              <a:rPr b="0" i="0" lang="en" sz="16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which teaches kids how to face their fears and overcome anxious thinking patterns. Practicing social skills may also be incorporated into treatment.</a:t>
            </a:r>
            <a:endParaRPr b="1" i="0" sz="16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00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ibre Franklin"/>
              <a:buChar char="●"/>
            </a:pPr>
            <a:r>
              <a:rPr b="1" i="0" lang="en" sz="16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Medications</a:t>
            </a:r>
            <a:r>
              <a:rPr b="0" i="0" lang="en" sz="16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can help reduce symptoms of anxiety in conjunction with behavioral therapy. </a:t>
            </a:r>
            <a:endParaRPr b="0" i="0" sz="16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220850" y="3619425"/>
            <a:ext cx="7150800" cy="21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27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are the signs and symptoms that my child is having difficulties as a result of Social Anxiety Disorder?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Avoiding social settings or performative situations</a:t>
            </a:r>
            <a:endParaRPr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Appearing visibly anxious (e.g., stumbling over words, blushing, etc.)</a:t>
            </a:r>
            <a:endParaRPr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Strong physical symptoms when faced with a challenge (e.g., rapid heart rate, nausea, sweating, and even panic attacks)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