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Libre Franklin"/>
      <p:regular r:id="rId8"/>
      <p:bold r:id="rId9"/>
      <p:italic r:id="rId10"/>
      <p:boldItalic r:id="rId11"/>
    </p:embeddedFont>
    <p:embeddedFont>
      <p:font typeface="PT Sans Narrow"/>
      <p:regular r:id="rId12"/>
      <p:bold r:id="rId13"/>
    </p:embeddedFont>
    <p:embeddedFont>
      <p:font typeface="Open Sa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boldItalic.fntdata"/><Relationship Id="rId10" Type="http://schemas.openxmlformats.org/officeDocument/2006/relationships/font" Target="fonts/LibreFranklin-italic.fntdata"/><Relationship Id="rId13" Type="http://schemas.openxmlformats.org/officeDocument/2006/relationships/font" Target="fonts/PTSansNarrow-bold.fntdata"/><Relationship Id="rId12" Type="http://schemas.openxmlformats.org/officeDocument/2006/relationships/font" Target="fonts/PTSansNarrow-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bold.fntdata"/><Relationship Id="rId15" Type="http://schemas.openxmlformats.org/officeDocument/2006/relationships/font" Target="fonts/OpenSans-bold.fntdata"/><Relationship Id="rId14" Type="http://schemas.openxmlformats.org/officeDocument/2006/relationships/font" Target="fonts/OpenSans-regular.fntdata"/><Relationship Id="rId17" Type="http://schemas.openxmlformats.org/officeDocument/2006/relationships/font" Target="fonts/OpenSans-boldItalic.fntdata"/><Relationship Id="rId16" Type="http://schemas.openxmlformats.org/officeDocument/2006/relationships/font" Target="fonts/OpenSa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LibreFrankli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1455bb5cd_0_8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1455bb5cd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df18483322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df1848332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853543" y="1998672"/>
            <a:ext cx="6066264" cy="298033"/>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853549" y="7761972"/>
            <a:ext cx="6066264" cy="298033"/>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853528" y="3425672"/>
            <a:ext cx="6066300" cy="19995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1816641" y="5573410"/>
            <a:ext cx="41400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264945" y="2551707"/>
            <a:ext cx="7242600" cy="300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264945" y="5858160"/>
            <a:ext cx="7242600" cy="20955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264945" y="1593387"/>
            <a:ext cx="7285500" cy="18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264945" y="2476369"/>
            <a:ext cx="7242600" cy="6458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264945" y="2476076"/>
            <a:ext cx="3399900" cy="6458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107540" y="2476076"/>
            <a:ext cx="3399900" cy="6458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16713" y="1029307"/>
            <a:ext cx="4771500" cy="7999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25675" y="2033142"/>
            <a:ext cx="3438300" cy="327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25675" y="5332556"/>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198575" y="1416213"/>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264945" y="8273418"/>
            <a:ext cx="5099100" cy="11709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title"/>
          </p:nvPr>
        </p:nvSpPr>
        <p:spPr>
          <a:xfrm>
            <a:off x="428625" y="533400"/>
            <a:ext cx="6524700" cy="752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Sexual Orientation </a:t>
            </a:r>
            <a:r>
              <a:rPr lang="en">
                <a:solidFill>
                  <a:srgbClr val="BF5700"/>
                </a:solidFill>
                <a:latin typeface="Libre Franklin"/>
                <a:ea typeface="Libre Franklin"/>
                <a:cs typeface="Libre Franklin"/>
                <a:sym typeface="Libre Franklin"/>
              </a:rPr>
              <a:t> </a:t>
            </a:r>
            <a:endParaRPr>
              <a:solidFill>
                <a:srgbClr val="BF5700"/>
              </a:solidFill>
              <a:latin typeface="Libre Franklin"/>
              <a:ea typeface="Libre Franklin"/>
              <a:cs typeface="Libre Franklin"/>
              <a:sym typeface="Libre Franklin"/>
            </a:endParaRPr>
          </a:p>
        </p:txBody>
      </p:sp>
      <p:sp>
        <p:nvSpPr>
          <p:cNvPr id="67" name="Google Shape;67;p13"/>
          <p:cNvSpPr txBox="1"/>
          <p:nvPr>
            <p:ph idx="1" type="body"/>
          </p:nvPr>
        </p:nvSpPr>
        <p:spPr>
          <a:xfrm>
            <a:off x="428625" y="1200025"/>
            <a:ext cx="7078800" cy="200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333F48"/>
                </a:solidFill>
                <a:latin typeface="Libre Franklin"/>
                <a:ea typeface="Libre Franklin"/>
                <a:cs typeface="Libre Franklin"/>
                <a:sym typeface="Libre Franklin"/>
              </a:rPr>
              <a:t>Sexual Orientation refers to</a:t>
            </a:r>
            <a:r>
              <a:rPr lang="en">
                <a:solidFill>
                  <a:srgbClr val="333F48"/>
                </a:solidFill>
                <a:latin typeface="Libre Franklin"/>
                <a:ea typeface="Libre Franklin"/>
                <a:cs typeface="Libre Franklin"/>
                <a:sym typeface="Libre Franklin"/>
              </a:rPr>
              <a:t> whom</a:t>
            </a:r>
            <a:r>
              <a:rPr lang="en">
                <a:solidFill>
                  <a:srgbClr val="333F48"/>
                </a:solidFill>
                <a:latin typeface="Libre Franklin"/>
                <a:ea typeface="Libre Franklin"/>
                <a:cs typeface="Libre Franklin"/>
                <a:sym typeface="Libre Franklin"/>
              </a:rPr>
              <a:t> a person is romantically and/or sexually attracted. People often become aware of their sexual orientation during their pre-teen/ teenage years. These feelings can be very confusing, distressing, and overwhelming. Teens who are attracted to people of the same gender or more than one gender may worry about what others will think. </a:t>
            </a:r>
            <a:endParaRPr>
              <a:solidFill>
                <a:srgbClr val="333F48"/>
              </a:solidFill>
              <a:latin typeface="Libre Franklin"/>
              <a:ea typeface="Libre Franklin"/>
              <a:cs typeface="Libre Franklin"/>
              <a:sym typeface="Libre Franklin"/>
            </a:endParaRPr>
          </a:p>
          <a:p>
            <a:pPr indent="0" lvl="0" marL="0" rtl="0" algn="ctr">
              <a:spcBef>
                <a:spcPts val="1600"/>
              </a:spcBef>
              <a:spcAft>
                <a:spcPts val="1600"/>
              </a:spcAft>
              <a:buNone/>
            </a:pPr>
            <a:r>
              <a:t/>
            </a:r>
            <a:endParaRPr b="1">
              <a:solidFill>
                <a:srgbClr val="333F48"/>
              </a:solidFill>
              <a:latin typeface="Libre Franklin"/>
              <a:ea typeface="Libre Franklin"/>
              <a:cs typeface="Libre Franklin"/>
              <a:sym typeface="Libre Franklin"/>
            </a:endParaRPr>
          </a:p>
        </p:txBody>
      </p:sp>
      <p:sp>
        <p:nvSpPr>
          <p:cNvPr id="68" name="Google Shape;68;p13"/>
          <p:cNvSpPr txBox="1"/>
          <p:nvPr/>
        </p:nvSpPr>
        <p:spPr>
          <a:xfrm>
            <a:off x="4037050" y="6219475"/>
            <a:ext cx="3354300" cy="2537100"/>
          </a:xfrm>
          <a:prstGeom prst="rect">
            <a:avLst/>
          </a:prstGeom>
          <a:solidFill>
            <a:schemeClr val="accent2"/>
          </a:solidFill>
          <a:ln>
            <a:noFill/>
          </a:ln>
        </p:spPr>
        <p:txBody>
          <a:bodyPr anchorCtr="0" anchor="t" bIns="91425" lIns="91425" spcFirstLastPara="1" rIns="182875" wrap="square" tIns="91425">
            <a:noAutofit/>
          </a:bodyPr>
          <a:lstStyle/>
          <a:p>
            <a:pPr indent="0" lvl="0" marL="0" rtl="0" algn="l">
              <a:lnSpc>
                <a:spcPct val="100000"/>
              </a:lnSpc>
              <a:spcBef>
                <a:spcPts val="0"/>
              </a:spcBef>
              <a:spcAft>
                <a:spcPts val="0"/>
              </a:spcAft>
              <a:buNone/>
            </a:pPr>
            <a:r>
              <a:rPr b="1" lang="en">
                <a:solidFill>
                  <a:schemeClr val="lt1"/>
                </a:solidFill>
                <a:latin typeface="Libre Franklin"/>
                <a:ea typeface="Libre Franklin"/>
                <a:cs typeface="Libre Franklin"/>
                <a:sym typeface="Libre Franklin"/>
              </a:rPr>
              <a:t>How you can help as a parent:</a:t>
            </a:r>
            <a:endParaRPr b="1">
              <a:solidFill>
                <a:schemeClr val="lt1"/>
              </a:solidFill>
              <a:latin typeface="Libre Franklin"/>
              <a:ea typeface="Libre Franklin"/>
              <a:cs typeface="Libre Franklin"/>
              <a:sym typeface="Libre Franklin"/>
            </a:endParaRPr>
          </a:p>
          <a:p>
            <a:pPr indent="0" lvl="0" marL="0" rtl="0" algn="l">
              <a:lnSpc>
                <a:spcPct val="100000"/>
              </a:lnSpc>
              <a:spcBef>
                <a:spcPts val="0"/>
              </a:spcBef>
              <a:spcAft>
                <a:spcPts val="0"/>
              </a:spcAft>
              <a:buNone/>
            </a:pPr>
            <a:r>
              <a:t/>
            </a:r>
            <a:endParaRPr b="1">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Educate yourself</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Be open and willing to talk </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Remind them that you love them no matter what</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Encourage acceptance and validation by others</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Find support for yourself if needed through groups or therapy </a:t>
            </a:r>
            <a:endParaRPr>
              <a:solidFill>
                <a:schemeClr val="lt1"/>
              </a:solidFill>
              <a:latin typeface="Libre Franklin"/>
              <a:ea typeface="Libre Franklin"/>
              <a:cs typeface="Libre Franklin"/>
              <a:sym typeface="Libre Franklin"/>
            </a:endParaRPr>
          </a:p>
        </p:txBody>
      </p:sp>
      <p:sp>
        <p:nvSpPr>
          <p:cNvPr id="69" name="Google Shape;69;p13"/>
          <p:cNvSpPr txBox="1"/>
          <p:nvPr/>
        </p:nvSpPr>
        <p:spPr>
          <a:xfrm>
            <a:off x="381075" y="3844625"/>
            <a:ext cx="3354300" cy="4958400"/>
          </a:xfrm>
          <a:prstGeom prst="rect">
            <a:avLst/>
          </a:prstGeom>
          <a:solidFill>
            <a:schemeClr val="accent4"/>
          </a:solidFill>
          <a:ln>
            <a:noFill/>
          </a:ln>
        </p:spPr>
        <p:txBody>
          <a:bodyPr anchorCtr="0" anchor="t" bIns="91425" lIns="91425" spcFirstLastPara="1" rIns="18287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Terms to describe sexual orientation</a:t>
            </a:r>
            <a:endParaRPr b="1">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Heterosexual </a:t>
            </a:r>
            <a:r>
              <a:rPr lang="en">
                <a:latin typeface="Libre Franklin"/>
                <a:ea typeface="Libre Franklin"/>
                <a:cs typeface="Libre Franklin"/>
                <a:sym typeface="Libre Franklin"/>
              </a:rPr>
              <a:t>- exclusively attracted to people of another gender from themselves</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Homosexual (gay or lesbian)</a:t>
            </a:r>
            <a:r>
              <a:rPr lang="en">
                <a:latin typeface="Libre Franklin"/>
                <a:ea typeface="Libre Franklin"/>
                <a:cs typeface="Libre Franklin"/>
                <a:sym typeface="Libre Franklin"/>
              </a:rPr>
              <a:t>- attracted to people of the same gender identity</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Bisexual </a:t>
            </a:r>
            <a:r>
              <a:rPr lang="en">
                <a:latin typeface="Libre Franklin"/>
                <a:ea typeface="Libre Franklin"/>
                <a:cs typeface="Libre Franklin"/>
                <a:sym typeface="Libre Franklin"/>
              </a:rPr>
              <a:t>- attracted to people of two different genders, and sometimes other genders as well</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Pansexual </a:t>
            </a:r>
            <a:r>
              <a:rPr lang="en">
                <a:latin typeface="Libre Franklin"/>
                <a:ea typeface="Libre Franklin"/>
                <a:cs typeface="Libre Franklin"/>
                <a:sym typeface="Libre Franklin"/>
              </a:rPr>
              <a:t>- attracted to all gender identities</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Asexual </a:t>
            </a:r>
            <a:r>
              <a:rPr lang="en">
                <a:latin typeface="Libre Franklin"/>
                <a:ea typeface="Libre Franklin"/>
                <a:cs typeface="Libre Franklin"/>
                <a:sym typeface="Libre Franklin"/>
              </a:rPr>
              <a:t>- not sexually attracted to any gender </a:t>
            </a:r>
            <a:endParaRPr>
              <a:latin typeface="Libre Franklin"/>
              <a:ea typeface="Libre Franklin"/>
              <a:cs typeface="Libre Franklin"/>
              <a:sym typeface="Libre Franklin"/>
            </a:endParaRPr>
          </a:p>
        </p:txBody>
      </p:sp>
      <p:sp>
        <p:nvSpPr>
          <p:cNvPr id="70" name="Google Shape;70;p13"/>
          <p:cNvSpPr txBox="1"/>
          <p:nvPr/>
        </p:nvSpPr>
        <p:spPr>
          <a:xfrm>
            <a:off x="4037050" y="3869700"/>
            <a:ext cx="3354300" cy="2102400"/>
          </a:xfrm>
          <a:prstGeom prst="rect">
            <a:avLst/>
          </a:prstGeom>
          <a:solidFill>
            <a:schemeClr val="dk1"/>
          </a:solidFill>
          <a:ln>
            <a:noFill/>
          </a:ln>
        </p:spPr>
        <p:txBody>
          <a:bodyPr anchorCtr="0" anchor="t" bIns="91425" lIns="91425" spcFirstLastPara="1" rIns="18287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LGBTQ+ youth are at risk for:</a:t>
            </a:r>
            <a:endParaRPr b="1">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Bullying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Rejection from family or peers</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Low self-esteem</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Depression</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Anxiety</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Self-harm</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Suicide</a:t>
            </a:r>
            <a:endParaRPr>
              <a:latin typeface="Libre Franklin"/>
              <a:ea typeface="Libre Franklin"/>
              <a:cs typeface="Libre Franklin"/>
              <a:sym typeface="Libre Franklin"/>
            </a:endParaRPr>
          </a:p>
        </p:txBody>
      </p:sp>
      <p:sp>
        <p:nvSpPr>
          <p:cNvPr id="71" name="Google Shape;71;p13"/>
          <p:cNvSpPr txBox="1"/>
          <p:nvPr/>
        </p:nvSpPr>
        <p:spPr>
          <a:xfrm>
            <a:off x="352425" y="3249425"/>
            <a:ext cx="7078800" cy="449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S</a:t>
            </a:r>
            <a:r>
              <a:rPr b="1" lang="en" sz="1800">
                <a:solidFill>
                  <a:srgbClr val="333F48"/>
                </a:solidFill>
                <a:latin typeface="Libre Franklin"/>
                <a:ea typeface="Libre Franklin"/>
                <a:cs typeface="Libre Franklin"/>
                <a:sym typeface="Libre Franklin"/>
              </a:rPr>
              <a:t>exual orientation is not a choice.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4"/>
          <p:cNvSpPr txBox="1"/>
          <p:nvPr>
            <p:ph type="title"/>
          </p:nvPr>
        </p:nvSpPr>
        <p:spPr>
          <a:xfrm>
            <a:off x="623850" y="380350"/>
            <a:ext cx="6524700" cy="752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Orientación Sexual  </a:t>
            </a:r>
            <a:endParaRPr>
              <a:solidFill>
                <a:srgbClr val="BF5700"/>
              </a:solidFill>
              <a:latin typeface="Libre Franklin"/>
              <a:ea typeface="Libre Franklin"/>
              <a:cs typeface="Libre Franklin"/>
              <a:sym typeface="Libre Franklin"/>
            </a:endParaRPr>
          </a:p>
        </p:txBody>
      </p:sp>
      <p:sp>
        <p:nvSpPr>
          <p:cNvPr id="77" name="Google Shape;77;p14"/>
          <p:cNvSpPr txBox="1"/>
          <p:nvPr>
            <p:ph idx="1" type="body"/>
          </p:nvPr>
        </p:nvSpPr>
        <p:spPr>
          <a:xfrm>
            <a:off x="436950" y="1144325"/>
            <a:ext cx="6898500" cy="2745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33F48"/>
                </a:solidFill>
                <a:latin typeface="Libre Franklin"/>
                <a:ea typeface="Libre Franklin"/>
                <a:cs typeface="Libre Franklin"/>
                <a:sym typeface="Libre Franklin"/>
              </a:rPr>
              <a:t>Orientación sexual se indica a quién una persona es atraído románticamente y/o sexualmente. A menudo, personas se enteran de su orientación sexual durante sus años de preadolescencia o adolescencia. Estos sentimientos puede ser muy confuso, angustiosos, y abrumadores. Adolescentes que son atraídos a personas del mismo género o a personas de </a:t>
            </a:r>
            <a:r>
              <a:rPr lang="en">
                <a:solidFill>
                  <a:srgbClr val="333F48"/>
                </a:solidFill>
                <a:latin typeface="Libre Franklin"/>
                <a:ea typeface="Libre Franklin"/>
                <a:cs typeface="Libre Franklin"/>
                <a:sym typeface="Libre Franklin"/>
              </a:rPr>
              <a:t>múltiples</a:t>
            </a:r>
            <a:r>
              <a:rPr lang="en">
                <a:solidFill>
                  <a:srgbClr val="333F48"/>
                </a:solidFill>
                <a:latin typeface="Libre Franklin"/>
                <a:ea typeface="Libre Franklin"/>
                <a:cs typeface="Libre Franklin"/>
                <a:sym typeface="Libre Franklin"/>
              </a:rPr>
              <a:t> géneros podrían preocuparse en lo que pensarán los demás. </a:t>
            </a:r>
            <a:endParaRPr b="1">
              <a:solidFill>
                <a:srgbClr val="333F48"/>
              </a:solidFill>
              <a:latin typeface="Libre Franklin"/>
              <a:ea typeface="Libre Franklin"/>
              <a:cs typeface="Libre Franklin"/>
              <a:sym typeface="Libre Franklin"/>
            </a:endParaRPr>
          </a:p>
        </p:txBody>
      </p:sp>
      <p:sp>
        <p:nvSpPr>
          <p:cNvPr id="78" name="Google Shape;78;p14"/>
          <p:cNvSpPr txBox="1"/>
          <p:nvPr/>
        </p:nvSpPr>
        <p:spPr>
          <a:xfrm>
            <a:off x="3981150" y="6926425"/>
            <a:ext cx="3354300" cy="2745600"/>
          </a:xfrm>
          <a:prstGeom prst="rect">
            <a:avLst/>
          </a:prstGeom>
          <a:solidFill>
            <a:schemeClr val="accent2"/>
          </a:solidFill>
          <a:ln>
            <a:noFill/>
          </a:ln>
        </p:spPr>
        <p:txBody>
          <a:bodyPr anchorCtr="0" anchor="t" bIns="91425" lIns="91425" spcFirstLastPara="1" rIns="182875" wrap="square" tIns="91425">
            <a:noAutofit/>
          </a:bodyPr>
          <a:lstStyle/>
          <a:p>
            <a:pPr indent="0" lvl="0" marL="0" rtl="0" algn="l">
              <a:lnSpc>
                <a:spcPct val="100000"/>
              </a:lnSpc>
              <a:spcBef>
                <a:spcPts val="0"/>
              </a:spcBef>
              <a:spcAft>
                <a:spcPts val="0"/>
              </a:spcAft>
              <a:buNone/>
            </a:pPr>
            <a:r>
              <a:rPr b="1" lang="en">
                <a:solidFill>
                  <a:schemeClr val="lt1"/>
                </a:solidFill>
                <a:latin typeface="Libre Franklin"/>
                <a:ea typeface="Libre Franklin"/>
                <a:cs typeface="Libre Franklin"/>
                <a:sym typeface="Libre Franklin"/>
              </a:rPr>
              <a:t>Cómo puede ayudar Ud. como padre:</a:t>
            </a:r>
            <a:endParaRPr b="1">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Educar a su mismo</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Estar abierto y dispuesto para hablar</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Recuerdese a la persona que le quiere a pesar de todo</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Anima aceptación y apoyo en los demás</a:t>
            </a:r>
            <a:endParaRPr>
              <a:solidFill>
                <a:schemeClr val="lt1"/>
              </a:solidFill>
              <a:latin typeface="Libre Franklin"/>
              <a:ea typeface="Libre Franklin"/>
              <a:cs typeface="Libre Franklin"/>
              <a:sym typeface="Libre Franklin"/>
            </a:endParaRPr>
          </a:p>
          <a:p>
            <a:pPr indent="-317500" lvl="0" marL="457200" rtl="0" algn="l">
              <a:lnSpc>
                <a:spcPct val="100000"/>
              </a:lnSpc>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Si es necesario, busca respaldo emocional  para Ud. mismo en grupos de apoyo o terapia</a:t>
            </a:r>
            <a:endParaRPr>
              <a:solidFill>
                <a:schemeClr val="lt1"/>
              </a:solidFill>
              <a:latin typeface="Libre Franklin"/>
              <a:ea typeface="Libre Franklin"/>
              <a:cs typeface="Libre Franklin"/>
              <a:sym typeface="Libre Franklin"/>
            </a:endParaRPr>
          </a:p>
        </p:txBody>
      </p:sp>
      <p:sp>
        <p:nvSpPr>
          <p:cNvPr id="79" name="Google Shape;79;p14"/>
          <p:cNvSpPr txBox="1"/>
          <p:nvPr/>
        </p:nvSpPr>
        <p:spPr>
          <a:xfrm>
            <a:off x="381075" y="4149425"/>
            <a:ext cx="3354300" cy="5522700"/>
          </a:xfrm>
          <a:prstGeom prst="rect">
            <a:avLst/>
          </a:prstGeom>
          <a:solidFill>
            <a:schemeClr val="accent4"/>
          </a:solidFill>
          <a:ln>
            <a:noFill/>
          </a:ln>
        </p:spPr>
        <p:txBody>
          <a:bodyPr anchorCtr="0" anchor="t" bIns="91425" lIns="91425" spcFirstLastPara="1" rIns="18287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Términos para describir la orientación sexual</a:t>
            </a:r>
            <a:endParaRPr b="1">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Heterosexual</a:t>
            </a:r>
            <a:r>
              <a:rPr lang="en">
                <a:latin typeface="Libre Franklin"/>
                <a:ea typeface="Libre Franklin"/>
                <a:cs typeface="Libre Franklin"/>
                <a:sym typeface="Libre Franklin"/>
              </a:rPr>
              <a:t>- atraído a personas del otro género que el suyo</a:t>
            </a:r>
            <a:endParaRPr>
              <a:latin typeface="Libre Franklin"/>
              <a:ea typeface="Libre Franklin"/>
              <a:cs typeface="Libre Franklin"/>
              <a:sym typeface="Libre Franklin"/>
            </a:endParaRPr>
          </a:p>
          <a:p>
            <a:pPr indent="0" lvl="0" marL="457200" rtl="0" algn="l">
              <a:spcBef>
                <a:spcPts val="0"/>
              </a:spcBef>
              <a:spcAft>
                <a:spcPts val="0"/>
              </a:spcAft>
              <a:buNone/>
            </a:pPr>
            <a:r>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Homosexual (gay o lesbiana)</a:t>
            </a:r>
            <a:r>
              <a:rPr lang="en">
                <a:latin typeface="Libre Franklin"/>
                <a:ea typeface="Libre Franklin"/>
                <a:cs typeface="Libre Franklin"/>
                <a:sym typeface="Libre Franklin"/>
              </a:rPr>
              <a:t>- atraído a peronas del mismo identidad de género </a:t>
            </a:r>
            <a:endParaRPr>
              <a:latin typeface="Libre Franklin"/>
              <a:ea typeface="Libre Franklin"/>
              <a:cs typeface="Libre Franklin"/>
              <a:sym typeface="Libre Franklin"/>
            </a:endParaRPr>
          </a:p>
          <a:p>
            <a:pPr indent="0" lvl="0" marL="457200" rtl="0" algn="l">
              <a:spcBef>
                <a:spcPts val="0"/>
              </a:spcBef>
              <a:spcAft>
                <a:spcPts val="0"/>
              </a:spcAft>
              <a:buNone/>
            </a:pPr>
            <a:r>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Bisexual </a:t>
            </a:r>
            <a:r>
              <a:rPr lang="en">
                <a:latin typeface="Libre Franklin"/>
                <a:ea typeface="Libre Franklin"/>
                <a:cs typeface="Libre Franklin"/>
                <a:sym typeface="Libre Franklin"/>
              </a:rPr>
              <a:t>- atraído a personas de ambos géneros y a veces otros géneros también</a:t>
            </a:r>
            <a:endParaRPr>
              <a:latin typeface="Libre Franklin"/>
              <a:ea typeface="Libre Franklin"/>
              <a:cs typeface="Libre Franklin"/>
              <a:sym typeface="Libre Franklin"/>
            </a:endParaRPr>
          </a:p>
          <a:p>
            <a:pPr indent="0" lvl="0" marL="457200" rtl="0" algn="l">
              <a:spcBef>
                <a:spcPts val="0"/>
              </a:spcBef>
              <a:spcAft>
                <a:spcPts val="0"/>
              </a:spcAft>
              <a:buNone/>
            </a:pPr>
            <a:r>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Pansexual </a:t>
            </a:r>
            <a:r>
              <a:rPr lang="en">
                <a:latin typeface="Libre Franklin"/>
                <a:ea typeface="Libre Franklin"/>
                <a:cs typeface="Libre Franklin"/>
                <a:sym typeface="Libre Franklin"/>
              </a:rPr>
              <a:t>- atraído a personas de cualquier género</a:t>
            </a:r>
            <a:endParaRPr>
              <a:latin typeface="Libre Franklin"/>
              <a:ea typeface="Libre Franklin"/>
              <a:cs typeface="Libre Franklin"/>
              <a:sym typeface="Libre Franklin"/>
            </a:endParaRPr>
          </a:p>
          <a:p>
            <a:pPr indent="0" lvl="0" marL="457200" rtl="0" algn="l">
              <a:spcBef>
                <a:spcPts val="0"/>
              </a:spcBef>
              <a:spcAft>
                <a:spcPts val="0"/>
              </a:spcAft>
              <a:buNone/>
            </a:pPr>
            <a:r>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b="1" lang="en">
                <a:latin typeface="Libre Franklin"/>
                <a:ea typeface="Libre Franklin"/>
                <a:cs typeface="Libre Franklin"/>
                <a:sym typeface="Libre Franklin"/>
              </a:rPr>
              <a:t>Asexual </a:t>
            </a:r>
            <a:r>
              <a:rPr lang="en">
                <a:latin typeface="Libre Franklin"/>
                <a:ea typeface="Libre Franklin"/>
                <a:cs typeface="Libre Franklin"/>
                <a:sym typeface="Libre Franklin"/>
              </a:rPr>
              <a:t>- no atraído a ningún género </a:t>
            </a:r>
            <a:endParaRPr>
              <a:latin typeface="Libre Franklin"/>
              <a:ea typeface="Libre Franklin"/>
              <a:cs typeface="Libre Franklin"/>
              <a:sym typeface="Libre Franklin"/>
            </a:endParaRPr>
          </a:p>
        </p:txBody>
      </p:sp>
      <p:sp>
        <p:nvSpPr>
          <p:cNvPr id="80" name="Google Shape;80;p14"/>
          <p:cNvSpPr txBox="1"/>
          <p:nvPr/>
        </p:nvSpPr>
        <p:spPr>
          <a:xfrm>
            <a:off x="3981150" y="4172025"/>
            <a:ext cx="3354300" cy="2464200"/>
          </a:xfrm>
          <a:prstGeom prst="rect">
            <a:avLst/>
          </a:prstGeom>
          <a:solidFill>
            <a:schemeClr val="dk1"/>
          </a:solidFill>
          <a:ln>
            <a:noFill/>
          </a:ln>
        </p:spPr>
        <p:txBody>
          <a:bodyPr anchorCtr="0" anchor="t" bIns="91425" lIns="91425" spcFirstLastPara="1" rIns="18287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LGBTQ+ youth está de alto riesgo de: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Acoso</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Rechazo de otros jóvenes y familiares</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Bajo autoestima</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Depresión</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Ansiedad</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Autolastimarse</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Suicidio</a:t>
            </a:r>
            <a:endParaRPr>
              <a:latin typeface="Libre Franklin"/>
              <a:ea typeface="Libre Franklin"/>
              <a:cs typeface="Libre Franklin"/>
              <a:sym typeface="Libre Franklin"/>
            </a:endParaRPr>
          </a:p>
        </p:txBody>
      </p:sp>
      <p:sp>
        <p:nvSpPr>
          <p:cNvPr id="81" name="Google Shape;81;p14"/>
          <p:cNvSpPr txBox="1"/>
          <p:nvPr/>
        </p:nvSpPr>
        <p:spPr>
          <a:xfrm>
            <a:off x="346800" y="3585125"/>
            <a:ext cx="7078800" cy="449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Orientación sexual no es una elección.</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