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y="10058400" cx="7772400"/>
  <p:notesSz cx="6858000" cy="9144000"/>
  <p:embeddedFontLst>
    <p:embeddedFont>
      <p:font typeface="Libre Franklin"/>
      <p:regular r:id="rId12"/>
      <p:bold r:id="rId13"/>
      <p:italic r:id="rId14"/>
      <p:boldItalic r:id="rId15"/>
    </p:embeddedFont>
    <p:embeddedFont>
      <p:font typeface="PT Sans Narrow"/>
      <p:regular r:id="rId16"/>
      <p:bold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440338D-459E-4592-A1E1-DCF0E593476C}">
  <a:tblStyle styleId="{2440338D-459E-4592-A1E1-DCF0E59347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21" Type="http://schemas.openxmlformats.org/officeDocument/2006/relationships/font" Target="fonts/OpenSans-boldItalic.fntdata"/><Relationship Id="rId13" Type="http://schemas.openxmlformats.org/officeDocument/2006/relationships/font" Target="fonts/LibreFranklin-bold.fntdata"/><Relationship Id="rId12" Type="http://schemas.openxmlformats.org/officeDocument/2006/relationships/font" Target="fonts/LibreFranklin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LibreFranklin-boldItalic.fntdata"/><Relationship Id="rId14" Type="http://schemas.openxmlformats.org/officeDocument/2006/relationships/font" Target="fonts/LibreFranklin-italic.fntdata"/><Relationship Id="rId17" Type="http://schemas.openxmlformats.org/officeDocument/2006/relationships/font" Target="fonts/PTSansNarrow-bold.fntdata"/><Relationship Id="rId16" Type="http://schemas.openxmlformats.org/officeDocument/2006/relationships/font" Target="fonts/PTSansNarrow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OpenSans-bold.fntdata"/><Relationship Id="rId6" Type="http://schemas.openxmlformats.org/officeDocument/2006/relationships/slideMaster" Target="slideMasters/slideMaster2.xml"/><Relationship Id="rId18" Type="http://schemas.openxmlformats.org/officeDocument/2006/relationships/font" Target="fonts/OpenSans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b5a04f461_0_99:notes"/>
          <p:cNvSpPr/>
          <p:nvPr>
            <p:ph idx="2" type="sldImg"/>
          </p:nvPr>
        </p:nvSpPr>
        <p:spPr>
          <a:xfrm>
            <a:off x="2104417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b5a04f46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bb5a04f461_0_112:notes"/>
          <p:cNvSpPr/>
          <p:nvPr>
            <p:ph idx="2" type="sldImg"/>
          </p:nvPr>
        </p:nvSpPr>
        <p:spPr>
          <a:xfrm>
            <a:off x="2104417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bb5a04f461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b5a04f461_0_122:notes"/>
          <p:cNvSpPr/>
          <p:nvPr>
            <p:ph idx="2" type="sldImg"/>
          </p:nvPr>
        </p:nvSpPr>
        <p:spPr>
          <a:xfrm>
            <a:off x="2104417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b5a04f461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b5a04f461_0_133:notes"/>
          <p:cNvSpPr/>
          <p:nvPr>
            <p:ph idx="2" type="sldImg"/>
          </p:nvPr>
        </p:nvSpPr>
        <p:spPr>
          <a:xfrm>
            <a:off x="2104449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bb5a04f461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428625" y="533400"/>
            <a:ext cx="6772200" cy="7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 and Responsibilities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428625" y="1285800"/>
            <a:ext cx="7078800" cy="179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kids need more help to display behaviors we want to see. Rewards are something you give your child for doing something you want them to do. Rewards </a:t>
            </a:r>
            <a:r>
              <a:rPr i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increase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the likelihood of that behavior happening again! Many parents have informal reward systems, and developing a </a:t>
            </a:r>
            <a:r>
              <a:rPr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consistent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method will make it clear to the child and parent when a reward is earned and for what behaviors.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3981525" y="6311313"/>
            <a:ext cx="3295500" cy="2287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Introduce Rewards and Responsibilities to your child: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Choose a time when everyone is calm, cool, and collected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Let child know they will have opportunity to earn rewards by completing responsibilities list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Review responsibilities and rewards to make clear everyone understands the expectations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428625" y="3791325"/>
            <a:ext cx="3295500" cy="228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Rewards can help with: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Completing homework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Doing chores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Being polite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Remembering important things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Completing morning or nighttime routines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Sharing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Any other behavior that you think is important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3981525" y="3791325"/>
            <a:ext cx="3295500" cy="2287500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When thinking about rewards: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Think of rewards in 3 categories: daily, weekly, and monthly (small, medium, big).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 vary based on age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 do not need to cost money (e.g., extended bedtime, special treat, play with you)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 </a:t>
            </a:r>
            <a:r>
              <a:rPr b="1" lang="en" u="sng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must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 motivating to the child or it will NOT work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25"/>
          <p:cNvSpPr txBox="1"/>
          <p:nvPr/>
        </p:nvSpPr>
        <p:spPr>
          <a:xfrm>
            <a:off x="428625" y="6311300"/>
            <a:ext cx="3295500" cy="2287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Make a list of responsibilities: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Think of responsibilities in 3 categories: behaviors my child does well, does sometimes, and never does but I want them to.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Make clear, measurable, observable responsibilities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Make behaviors easier initially, so your child earn rewards and sees the benefits of the system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25"/>
          <p:cNvSpPr txBox="1"/>
          <p:nvPr/>
        </p:nvSpPr>
        <p:spPr>
          <a:xfrm>
            <a:off x="471150" y="8641100"/>
            <a:ext cx="6830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Libre Franklin"/>
                <a:ea typeface="Libre Franklin"/>
                <a:cs typeface="Libre Franklin"/>
                <a:sym typeface="Libre Franklin"/>
              </a:rPr>
              <a:t>Rewards are a fundamental concept of society--You have to work hard to earn rewards!</a:t>
            </a:r>
            <a:endParaRPr b="1" sz="17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8" name="Google Shape;118;p25"/>
          <p:cNvSpPr txBox="1"/>
          <p:nvPr/>
        </p:nvSpPr>
        <p:spPr>
          <a:xfrm>
            <a:off x="304500" y="3038925"/>
            <a:ext cx="7163400" cy="7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 increase good behaviors and decrease bad behaviors IF provided in a clear, consistent way!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/>
          <p:nvPr>
            <p:ph type="title"/>
          </p:nvPr>
        </p:nvSpPr>
        <p:spPr>
          <a:xfrm>
            <a:off x="264950" y="565475"/>
            <a:ext cx="7242600" cy="8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Rewards/Responsibilities Example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447675" y="8520125"/>
            <a:ext cx="6915000" cy="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Remember, reward systems only work if provided consistently and frequently! Sometimes it can take some time to find the system that works - not too many rewards, and not too few. 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125" name="Google Shape;125;p26"/>
          <p:cNvGraphicFramePr/>
          <p:nvPr/>
        </p:nvGraphicFramePr>
        <p:xfrm>
          <a:off x="447675" y="19413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{2440338D-459E-4592-A1E1-DCF0E593476C}</a:tableStyleId>
              </a:tblPr>
              <a:tblGrid>
                <a:gridCol w="5422800"/>
                <a:gridCol w="1416000"/>
              </a:tblGrid>
              <a:tr h="4458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RESPONSIBILITIES LIST</a:t>
                      </a:r>
                      <a:endParaRPr b="1" sz="1400"/>
                    </a:p>
                  </a:txBody>
                  <a:tcPr marT="91425" marB="91425" marR="91425" marL="91425"/>
                </a:tc>
                <a:tc hMerge="1"/>
              </a:tr>
              <a:tr h="445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Great things your child already does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# points</a:t>
                      </a:r>
                      <a:endParaRPr b="1"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Get dressed independently 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Great things your child does sometimes (want to see more)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63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Put backpack on hook when get home from school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2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63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Reach behaviors you would love to see your child do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Unpack backpack when get home from school 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3</a:t>
                      </a:r>
                      <a:endParaRPr sz="1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26" name="Google Shape;126;p26"/>
          <p:cNvGraphicFramePr/>
          <p:nvPr/>
        </p:nvGraphicFramePr>
        <p:xfrm>
          <a:off x="447675" y="5292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{2440338D-459E-4592-A1E1-DCF0E593476C}</a:tableStyleId>
              </a:tblPr>
              <a:tblGrid>
                <a:gridCol w="5422800"/>
                <a:gridCol w="1416000"/>
              </a:tblGrid>
              <a:tr h="450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REWARDS LIST </a:t>
                      </a:r>
                      <a:endParaRPr b="1" sz="1400"/>
                    </a:p>
                  </a:txBody>
                  <a:tcPr marT="91425" marB="91425" marR="91425" marL="91425"/>
                </a:tc>
                <a:tc hMerge="1"/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Things you could provide daily (may already be getting)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# points </a:t>
                      </a:r>
                      <a:endParaRPr b="1"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15 minutes later bedtime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Things you could provide weekly 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Sleepover at a friend’s house 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10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Big ticket items you are willing to let your child work toward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Day hiking trip 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30</a:t>
                      </a:r>
                      <a:endParaRPr sz="1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7" name="Google Shape;127;p26"/>
          <p:cNvSpPr txBox="1"/>
          <p:nvPr/>
        </p:nvSpPr>
        <p:spPr>
          <a:xfrm>
            <a:off x="571500" y="1252550"/>
            <a:ext cx="67149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Only provide reward </a:t>
            </a:r>
            <a:r>
              <a:rPr b="1" i="1" lang="en" u="sng">
                <a:latin typeface="Libre Franklin"/>
                <a:ea typeface="Libre Franklin"/>
                <a:cs typeface="Libre Franklin"/>
                <a:sym typeface="Libre Franklin"/>
              </a:rPr>
              <a:t>after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the desired behavior! Always provide positive, enthusiastic praise along with the rewards! 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/>
          <p:nvPr>
            <p:ph type="title"/>
          </p:nvPr>
        </p:nvSpPr>
        <p:spPr>
          <a:xfrm>
            <a:off x="428625" y="173000"/>
            <a:ext cx="6772200" cy="7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Premios y Responsabilidades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3" name="Google Shape;133;p27"/>
          <p:cNvSpPr txBox="1"/>
          <p:nvPr>
            <p:ph idx="1" type="body"/>
          </p:nvPr>
        </p:nvSpPr>
        <p:spPr>
          <a:xfrm>
            <a:off x="352425" y="943500"/>
            <a:ext cx="7078800" cy="16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Algunos niños necesitan más ayuda para demostrar conductas deseadas. Premios son cosas que les da Ud. a su hijo/a para hacer lo que Ud. quiere. </a:t>
            </a:r>
            <a:r>
              <a:rPr b="1" lang="en" sz="1600">
                <a:solidFill>
                  <a:srgbClr val="474747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Premios </a:t>
            </a:r>
            <a:r>
              <a:rPr i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aumentan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la probabilidad que la conducta buena ocurra otra vez! Muchos padres tienen sistemas informales de premios. Desarrollar un método </a:t>
            </a:r>
            <a:r>
              <a:rPr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consistente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hará claro para el hijo/a y para los padres cuando debería recibir un premio y para cuáles comportamientos. 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4" name="Google Shape;134;p27"/>
          <p:cNvSpPr txBox="1"/>
          <p:nvPr/>
        </p:nvSpPr>
        <p:spPr>
          <a:xfrm>
            <a:off x="4003425" y="6242175"/>
            <a:ext cx="3504000" cy="2703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Introducir los premios y responsabilidades a su hijo/a: 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Escoja Ud. un tiempo en que todos están calmados, de cabeza fría, y compuestos.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Deje saber a su hijo/a que tendría la oportunidad para ganar premios por cumplir las responsabilidades en la lista.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Revisar las responsabilidades y premios para aclarar que todos entiendan las expectativas.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5" name="Google Shape;135;p27"/>
          <p:cNvSpPr txBox="1"/>
          <p:nvPr/>
        </p:nvSpPr>
        <p:spPr>
          <a:xfrm>
            <a:off x="276225" y="3393000"/>
            <a:ext cx="3457500" cy="2363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Los premios pueden ayudar en: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Cumplir tareas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Hacer quehaceres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Ser cortéz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Recordar cosas importantes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Cumplir rutinas matutinas y nocturnas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Compartir con otros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Otros comportamientos que le importen a Ud.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6" name="Google Shape;136;p27"/>
          <p:cNvSpPr txBox="1"/>
          <p:nvPr/>
        </p:nvSpPr>
        <p:spPr>
          <a:xfrm>
            <a:off x="4003425" y="3393000"/>
            <a:ext cx="3504000" cy="2703900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Como pensar en los premios: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Pensar en tres categorías de premios: diario, semanal, mensual (pequeño, mediano, grande)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Premios depende de la edad del niño.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 necesitan usar dinero como premios (ej., más tiempo antes de acostarse, una comida especial, tiempo para jugar con Ud.)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Los premios </a:t>
            </a:r>
            <a:r>
              <a:rPr lang="en" u="sng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solo funcionan </a:t>
            </a: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si motivan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 su hijo/a.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7" name="Google Shape;137;p27"/>
          <p:cNvSpPr txBox="1"/>
          <p:nvPr/>
        </p:nvSpPr>
        <p:spPr>
          <a:xfrm>
            <a:off x="276225" y="5868825"/>
            <a:ext cx="3457500" cy="3298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Hacer una lista de responsabilidades: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Pensar en responsabilidades de tres categorías: comportamientos que ya hace bien su hijo/a, comportamientos que hace a menudo, comportamientos que nunca hace pero quiere Ud. que los haga.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Las responsabilidades debe ser claras, cuantificables, y observables.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Los comportamientos deben ser más faciles al inicio, para que su hijo/a pueda ganar premios y vea los beneficios del sistema.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8" name="Google Shape;138;p27"/>
          <p:cNvSpPr txBox="1"/>
          <p:nvPr/>
        </p:nvSpPr>
        <p:spPr>
          <a:xfrm>
            <a:off x="552975" y="9132696"/>
            <a:ext cx="6830100" cy="7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Los premios son un concepto fundamental de nuestra sociedad -- </a:t>
            </a:r>
            <a:r>
              <a:rPr b="1" lang="en" sz="1600">
                <a:solidFill>
                  <a:srgbClr val="474747"/>
                </a:solidFill>
                <a:highlight>
                  <a:schemeClr val="lt1"/>
                </a:highlight>
              </a:rPr>
              <a:t>¡</a:t>
            </a: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Necesita trabajar duro para ganar premios!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9" name="Google Shape;139;p27"/>
          <p:cNvSpPr txBox="1"/>
          <p:nvPr/>
        </p:nvSpPr>
        <p:spPr>
          <a:xfrm>
            <a:off x="304500" y="2737950"/>
            <a:ext cx="7163400" cy="7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Premios suben comportamientos buenos y bajan comportamientos malas SI sean prevenidos en una manera clara y consistente.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0" y="169525"/>
            <a:ext cx="7772400" cy="8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Ejemplo de Premios y Responsabilidades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5" name="Google Shape;145;p28"/>
          <p:cNvSpPr txBox="1"/>
          <p:nvPr/>
        </p:nvSpPr>
        <p:spPr>
          <a:xfrm>
            <a:off x="428700" y="8980725"/>
            <a:ext cx="69150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74747"/>
                </a:solidFill>
                <a:highlight>
                  <a:schemeClr val="lt1"/>
                </a:highlight>
              </a:rPr>
              <a:t>¡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Recuérdese que el sistema de premios sólo funcionaría si proveas los premios consistentemente y con frecuencia!  Tal vez sería difícil algun sistema que funciona bien - ni demasiado poco premios, y ni bastantes.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146" name="Google Shape;146;p28"/>
          <p:cNvGraphicFramePr/>
          <p:nvPr/>
        </p:nvGraphicFramePr>
        <p:xfrm>
          <a:off x="447675" y="19413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{2440338D-459E-4592-A1E1-DCF0E593476C}</a:tableStyleId>
              </a:tblPr>
              <a:tblGrid>
                <a:gridCol w="5422800"/>
                <a:gridCol w="1416000"/>
              </a:tblGrid>
              <a:tr h="4458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LISTA DE RESPONSABILIDADES</a:t>
                      </a:r>
                      <a:endParaRPr b="1" sz="1400"/>
                    </a:p>
                  </a:txBody>
                  <a:tcPr marT="91425" marB="91425" marR="91425" marL="91425"/>
                </a:tc>
                <a:tc hMerge="1"/>
              </a:tr>
              <a:tr h="445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Cosas buenas que ya hace bien su hijo/a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# points</a:t>
                      </a:r>
                      <a:endParaRPr b="1"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Vestirse independentemente 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Cosas buena que hace su hijo/a a menudo (y que quisiera Ud. que hace más)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63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Poner la mochila en el gancho cuando llega a la casa de la escuela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2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63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Comportamientos difíciles que te encantaría que hiciera su hijo/a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45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Desempacar la mochila cuando llega a la casa de la escuela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3</a:t>
                      </a:r>
                      <a:endParaRPr sz="1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47" name="Google Shape;147;p28"/>
          <p:cNvGraphicFramePr/>
          <p:nvPr/>
        </p:nvGraphicFramePr>
        <p:xfrm>
          <a:off x="447675" y="567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{2440338D-459E-4592-A1E1-DCF0E593476C}</a:tableStyleId>
              </a:tblPr>
              <a:tblGrid>
                <a:gridCol w="5422800"/>
                <a:gridCol w="1416000"/>
              </a:tblGrid>
              <a:tr h="450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LISTA DE PREMIOS</a:t>
                      </a:r>
                      <a:endParaRPr b="1" sz="1400"/>
                    </a:p>
                  </a:txBody>
                  <a:tcPr marT="91425" marB="91425" marR="91425" marL="91425"/>
                </a:tc>
                <a:tc hMerge="1"/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Cosas que proveería diaria (Quizás ya reciba)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# points </a:t>
                      </a:r>
                      <a:endParaRPr b="1"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15 minutos más tarde al acostarse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Cosas que proveería semanalmente 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Fiesta de pijamas con amigos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10</a:t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/>
                        <a:t>Premios grandes que Ud. está dispuesto a permitir para que su hijo/a se esfuerza</a:t>
                      </a:r>
                      <a:endParaRPr b="1"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91425" marB="91425" marR="91425" marL="91425"/>
                </a:tc>
              </a:tr>
              <a:tr h="4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Viaje de excursionismo</a:t>
                      </a:r>
                      <a:endParaRPr sz="1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30</a:t>
                      </a:r>
                      <a:endParaRPr sz="1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8" name="Google Shape;148;p28"/>
          <p:cNvSpPr txBox="1"/>
          <p:nvPr/>
        </p:nvSpPr>
        <p:spPr>
          <a:xfrm>
            <a:off x="495300" y="1328750"/>
            <a:ext cx="67149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Sólo provenir el premio </a:t>
            </a:r>
            <a:r>
              <a:rPr b="1" i="1" lang="en" u="sng">
                <a:latin typeface="Libre Franklin"/>
                <a:ea typeface="Libre Franklin"/>
                <a:cs typeface="Libre Franklin"/>
                <a:sym typeface="Libre Franklin"/>
              </a:rPr>
              <a:t>después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del comportamiento deseado!  Siempre proveer elogios positivos y entusiastas con los premios!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