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Libre Franklin"/>
      <p:regular r:id="rId7"/>
      <p:bold r:id="rId8"/>
      <p:italic r:id="rId9"/>
      <p:boldItalic r:id="rId10"/>
    </p:embeddedFont>
    <p:embeddedFont>
      <p:font typeface="PT Sans Narrow"/>
      <p:regular r:id="rId11"/>
      <p:bold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regular.fntdata"/><Relationship Id="rId10" Type="http://schemas.openxmlformats.org/officeDocument/2006/relationships/font" Target="fonts/LibreFranklin-boldItalic.fntdata"/><Relationship Id="rId13" Type="http://schemas.openxmlformats.org/officeDocument/2006/relationships/font" Target="fonts/OpenSans-regular.fntdata"/><Relationship Id="rId12" Type="http://schemas.openxmlformats.org/officeDocument/2006/relationships/font" Target="fonts/PTSansNarrow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italic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Franklin-regular.fntdata"/><Relationship Id="rId8" Type="http://schemas.openxmlformats.org/officeDocument/2006/relationships/font" Target="fonts/LibreFrankli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b1acb2ff3_0_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b1acb2ff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5956575" y="6212580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338780" y="6176136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853543" y="1998672"/>
            <a:ext cx="6066264" cy="298033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853549" y="7761972"/>
            <a:ext cx="6066264" cy="298033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853528" y="3425672"/>
            <a:ext cx="6066300" cy="199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1816641" y="5573410"/>
            <a:ext cx="41400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264945" y="2551707"/>
            <a:ext cx="7242600" cy="300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264945" y="5858160"/>
            <a:ext cx="72426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43" y="5029493"/>
            <a:ext cx="7772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264945" y="1593387"/>
            <a:ext cx="7285500" cy="18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264945" y="2476076"/>
            <a:ext cx="33999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107540" y="2476076"/>
            <a:ext cx="33999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16713" y="1029307"/>
            <a:ext cx="47715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3886200" y="0"/>
            <a:ext cx="38862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4275224" y="8791200"/>
            <a:ext cx="398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25675" y="2033142"/>
            <a:ext cx="3438300" cy="327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25675" y="5332556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264945" y="8273418"/>
            <a:ext cx="5099100" cy="117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nctsn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449450" y="433950"/>
            <a:ext cx="6949800" cy="120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Post Traumatic Stress Disorder (PTSD)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341150" y="1659600"/>
            <a:ext cx="7058100" cy="528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Some children or adolescents who experience or witness a scary event will then have PTSD as a reaction to the scary event. To be diagnosed with PTSD, children who experienced a scary event show the following for </a:t>
            </a:r>
            <a:r>
              <a:rPr b="1"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more than 1 month</a:t>
            </a: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:</a:t>
            </a:r>
            <a:endParaRPr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500"/>
              <a:buFont typeface="Libre Franklin"/>
              <a:buChar char="●"/>
            </a:pPr>
            <a:r>
              <a:rPr b="1"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Intrusive  memories </a:t>
            </a:r>
            <a:r>
              <a:rPr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of the event (dreams, memories, distress)</a:t>
            </a:r>
            <a:endParaRPr sz="15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500"/>
              <a:buFont typeface="Libre Franklin"/>
              <a:buChar char="●"/>
            </a:pPr>
            <a:r>
              <a:rPr b="1"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Avoidance</a:t>
            </a:r>
            <a:r>
              <a:rPr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of any reminders of the event (including people, places, objects and situations that remind them of it)</a:t>
            </a:r>
            <a:endParaRPr sz="15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500"/>
              <a:buFont typeface="Libre Franklin"/>
              <a:buChar char="●"/>
            </a:pPr>
            <a:r>
              <a:rPr b="1"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Changes in thinking and mood </a:t>
            </a:r>
            <a:r>
              <a:rPr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which may include having a hard time remembering event, having  negative beliefs about the world, blaming self, having less interest in things they used to enjoy, and experiencing few positive emotions</a:t>
            </a:r>
            <a:endParaRPr sz="15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500"/>
              <a:buFont typeface="Libre Franklin"/>
              <a:buChar char="●"/>
            </a:pPr>
            <a:r>
              <a:rPr b="1"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Changes in reactivity </a:t>
            </a:r>
            <a:r>
              <a:rPr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which may include irritability, self-destructive behavior, </a:t>
            </a:r>
            <a:r>
              <a:rPr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hypervigilance</a:t>
            </a:r>
            <a:r>
              <a:rPr lang="en" sz="15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being easily startled, and  having problems sleeping and concentrating</a:t>
            </a:r>
            <a:endParaRPr sz="15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Given that behavioral issues are a symptom of PTSD, and it can be helpful to explain this to your child’s teachers or other adults in their lives. These behavioral issues will also decrease with treatment. </a:t>
            </a:r>
            <a:endParaRPr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41150" y="7062475"/>
            <a:ext cx="7058100" cy="1666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Treatments for PTSD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Libre Franklin"/>
              <a:buChar char="●"/>
            </a:pPr>
            <a:r>
              <a:rPr lang="en" sz="1500">
                <a:latin typeface="Libre Franklin"/>
                <a:ea typeface="Libre Franklin"/>
                <a:cs typeface="Libre Franklin"/>
                <a:sym typeface="Libre Franklin"/>
              </a:rPr>
              <a:t>The treatment for post traumatic stress with the most evidence is cognitive behavioral therapy with a </a:t>
            </a:r>
            <a:r>
              <a:rPr b="1" lang="en" sz="1500">
                <a:latin typeface="Libre Franklin"/>
                <a:ea typeface="Libre Franklin"/>
                <a:cs typeface="Libre Franklin"/>
                <a:sym typeface="Libre Franklin"/>
              </a:rPr>
              <a:t>focus on exposure to and processing of the traumatic event through written or other narratives.</a:t>
            </a:r>
            <a:endParaRPr b="1" sz="15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Libre Franklin"/>
              <a:buChar char="●"/>
            </a:pPr>
            <a:r>
              <a:rPr lang="en" sz="1500">
                <a:latin typeface="Libre Franklin"/>
                <a:ea typeface="Libre Franklin"/>
                <a:cs typeface="Libre Franklin"/>
                <a:sym typeface="Libre Franklin"/>
              </a:rPr>
              <a:t>These treatments often involve parents or caregivers. </a:t>
            </a:r>
            <a:endParaRPr sz="15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>
                <a:latin typeface="Libre Franklin"/>
                <a:ea typeface="Libre Franklin"/>
                <a:cs typeface="Libre Franklin"/>
                <a:sym typeface="Libre Franklin"/>
              </a:rPr>
              <a:t>To learn more  about PTSD you can go to: </a:t>
            </a:r>
            <a:r>
              <a:rPr lang="en" sz="1500" u="sng">
                <a:solidFill>
                  <a:srgbClr val="BF5700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https://www.nctsn.org/</a:t>
            </a:r>
            <a:r>
              <a:rPr lang="en" sz="1500">
                <a:solidFill>
                  <a:srgbClr val="BF57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5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