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10058400" cx="7315200"/>
  <p:notesSz cx="6858000" cy="9144000"/>
  <p:embeddedFontLst>
    <p:embeddedFont>
      <p:font typeface="Libre Franklin"/>
      <p:regular r:id="rId8"/>
      <p:bold r:id="rId9"/>
      <p:italic r:id="rId10"/>
      <p:boldItalic r:id="rId11"/>
    </p:embeddedFont>
    <p:embeddedFont>
      <p:font typeface="PT Sans Narrow"/>
      <p:regular r:id="rId12"/>
      <p:bold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ibreFranklin-boldItalic.fntdata"/><Relationship Id="rId10" Type="http://schemas.openxmlformats.org/officeDocument/2006/relationships/font" Target="fonts/LibreFranklin-italic.fntdata"/><Relationship Id="rId13" Type="http://schemas.openxmlformats.org/officeDocument/2006/relationships/font" Target="fonts/PTSansNarrow-bold.fntdata"/><Relationship Id="rId12" Type="http://schemas.openxmlformats.org/officeDocument/2006/relationships/font" Target="fonts/PTSansNarrow-regular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bold.fntdata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LibreFrankli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2413" y="685800"/>
            <a:ext cx="2493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7ccba664a_1_71:notes"/>
          <p:cNvSpPr/>
          <p:nvPr>
            <p:ph idx="2" type="sldImg"/>
          </p:nvPr>
        </p:nvSpPr>
        <p:spPr>
          <a:xfrm>
            <a:off x="2182410" y="685800"/>
            <a:ext cx="249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7ccba664a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49367" y="1456058"/>
            <a:ext cx="6816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49360" y="5542289"/>
            <a:ext cx="6816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49360" y="2163089"/>
            <a:ext cx="6816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49360" y="6164351"/>
            <a:ext cx="6816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5606188" y="6212580"/>
            <a:ext cx="4497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14"/>
          <p:cNvCxnSpPr/>
          <p:nvPr/>
        </p:nvCxnSpPr>
        <p:spPr>
          <a:xfrm>
            <a:off x="1260028" y="6176136"/>
            <a:ext cx="4497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803342" y="1998672"/>
            <a:ext cx="5709463" cy="298033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803348" y="7761972"/>
            <a:ext cx="5709463" cy="298033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63" name="Google Shape;63;p14"/>
          <p:cNvSpPr txBox="1"/>
          <p:nvPr>
            <p:ph type="ctrTitle"/>
          </p:nvPr>
        </p:nvSpPr>
        <p:spPr>
          <a:xfrm>
            <a:off x="803320" y="3425672"/>
            <a:ext cx="5709600" cy="199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1709780" y="5573410"/>
            <a:ext cx="38964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40" y="5029493"/>
            <a:ext cx="73152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249360" y="1593387"/>
            <a:ext cx="6856800" cy="18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-60" y="9867147"/>
            <a:ext cx="73152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249360" y="2476369"/>
            <a:ext cx="68166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249360" y="2476076"/>
            <a:ext cx="31998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" name="Google Shape;78;p17"/>
          <p:cNvSpPr txBox="1"/>
          <p:nvPr>
            <p:ph idx="2" type="body"/>
          </p:nvPr>
        </p:nvSpPr>
        <p:spPr>
          <a:xfrm>
            <a:off x="3865920" y="2476076"/>
            <a:ext cx="31998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392200" y="1029307"/>
            <a:ext cx="44907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>
            <a:off x="3657600" y="0"/>
            <a:ext cx="36576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2" name="Google Shape;92;p21"/>
          <p:cNvCxnSpPr/>
          <p:nvPr/>
        </p:nvCxnSpPr>
        <p:spPr>
          <a:xfrm>
            <a:off x="4023740" y="8791200"/>
            <a:ext cx="3747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21"/>
          <p:cNvSpPr txBox="1"/>
          <p:nvPr>
            <p:ph type="title"/>
          </p:nvPr>
        </p:nvSpPr>
        <p:spPr>
          <a:xfrm>
            <a:off x="212400" y="2033142"/>
            <a:ext cx="3236100" cy="327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12400" y="5332556"/>
            <a:ext cx="32361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3951600" y="1416213"/>
            <a:ext cx="3069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49360" y="4206107"/>
            <a:ext cx="6816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249360" y="8273418"/>
            <a:ext cx="4799100" cy="117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99" name="Google Shape;99;p22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/>
          <p:nvPr/>
        </p:nvSpPr>
        <p:spPr>
          <a:xfrm>
            <a:off x="-60" y="9867147"/>
            <a:ext cx="73152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3"/>
          <p:cNvSpPr txBox="1"/>
          <p:nvPr>
            <p:ph hasCustomPrompt="1" type="title"/>
          </p:nvPr>
        </p:nvSpPr>
        <p:spPr>
          <a:xfrm>
            <a:off x="249360" y="2551707"/>
            <a:ext cx="6816600" cy="300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249360" y="5858160"/>
            <a:ext cx="68166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3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4936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86592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92200" y="880293"/>
            <a:ext cx="50943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657600" y="-244"/>
            <a:ext cx="36576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2400" y="2411542"/>
            <a:ext cx="32361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2400" y="5481569"/>
            <a:ext cx="32361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951600" y="1415969"/>
            <a:ext cx="3069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49360" y="8273124"/>
            <a:ext cx="47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49360" y="2476369"/>
            <a:ext cx="6816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/>
          <p:nvPr>
            <p:ph type="title"/>
          </p:nvPr>
        </p:nvSpPr>
        <p:spPr>
          <a:xfrm>
            <a:off x="423012" y="433950"/>
            <a:ext cx="6642900" cy="12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Oppositional Defiant Disorder (ODD)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2" name="Google Shape;112;p25"/>
          <p:cNvSpPr txBox="1"/>
          <p:nvPr>
            <p:ph idx="1" type="body"/>
          </p:nvPr>
        </p:nvSpPr>
        <p:spPr>
          <a:xfrm>
            <a:off x="336150" y="1731875"/>
            <a:ext cx="6729900" cy="12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While many children show disruptive or defiant behavior at some point during their lives, to meet criteria for ODD, children or adolescents must show a pattern of defiant behavior for </a:t>
            </a:r>
            <a:r>
              <a:rPr b="1" lang="en" sz="1600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6 months directed at individuals other than just their sibling</a:t>
            </a:r>
            <a:r>
              <a:rPr lang="en" sz="1600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</a:t>
            </a:r>
            <a:endParaRPr sz="1600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3" name="Google Shape;113;p25"/>
          <p:cNvSpPr txBox="1"/>
          <p:nvPr/>
        </p:nvSpPr>
        <p:spPr>
          <a:xfrm>
            <a:off x="431250" y="7081000"/>
            <a:ext cx="6452700" cy="2364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Libre Franklin"/>
                <a:ea typeface="Libre Franklin"/>
                <a:cs typeface="Libre Franklin"/>
                <a:sym typeface="Libre Franklin"/>
              </a:rPr>
              <a:t>Treatments for this Disorder</a:t>
            </a:r>
            <a:endParaRPr sz="18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-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There is an large body of research that suggests that </a:t>
            </a: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parent or caregiver-focused therapy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 is an effective way to address symptoms of ODD and reduce the associated behaviors. 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-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This type of cognitive behavioral therapy focuses on changing the consequences for child misbehavior and increasing attention and positive consequences for appropriate child behavior. 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" name="Google Shape;114;p25"/>
          <p:cNvSpPr txBox="1"/>
          <p:nvPr/>
        </p:nvSpPr>
        <p:spPr>
          <a:xfrm>
            <a:off x="6987012" y="5966850"/>
            <a:ext cx="58815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5" name="Google Shape;115;p25"/>
          <p:cNvSpPr txBox="1"/>
          <p:nvPr/>
        </p:nvSpPr>
        <p:spPr>
          <a:xfrm>
            <a:off x="3803325" y="3510100"/>
            <a:ext cx="3183600" cy="20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Argumentative and Defiant Behavior</a:t>
            </a:r>
            <a:endParaRPr b="1"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Argues with others including authority figures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Actively defies or refuses to comply with rules or requests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Purposely annoys others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Blames others for their mistakes or behavior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6" name="Google Shape;116;p25"/>
          <p:cNvSpPr txBox="1"/>
          <p:nvPr/>
        </p:nvSpPr>
        <p:spPr>
          <a:xfrm>
            <a:off x="336150" y="3504725"/>
            <a:ext cx="33213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Angry or Irritable Mood</a:t>
            </a:r>
            <a:endParaRPr b="1"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Loses temper frequently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Is touchy or easily annoyed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Angry and Resentful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Vindictiveness</a:t>
            </a:r>
            <a:endParaRPr b="1"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Acting spiteful or wanting revenge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7" name="Google Shape;117;p25"/>
          <p:cNvSpPr txBox="1"/>
          <p:nvPr/>
        </p:nvSpPr>
        <p:spPr>
          <a:xfrm>
            <a:off x="423000" y="5933250"/>
            <a:ext cx="6452700" cy="99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These behaviors are usually the result of several different factors, based on the child’s genetics, environment, and past experiences, especially experiences of trauma. </a:t>
            </a:r>
            <a:endParaRPr b="1" sz="1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8" name="Google Shape;118;p25"/>
          <p:cNvSpPr txBox="1"/>
          <p:nvPr/>
        </p:nvSpPr>
        <p:spPr>
          <a:xfrm>
            <a:off x="336150" y="3017975"/>
            <a:ext cx="6642900" cy="431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These behaviors may include: </a:t>
            </a:r>
            <a:endParaRPr b="1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