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</p:sldIdLst>
  <p:sldSz cy="10058400" cx="7772400"/>
  <p:notesSz cx="6858000" cy="9144000"/>
  <p:embeddedFontLst>
    <p:embeddedFont>
      <p:font typeface="Libre Franklin"/>
      <p:regular r:id="rId8"/>
      <p:bold r:id="rId9"/>
      <p:italic r:id="rId10"/>
      <p:boldItalic r:id="rId11"/>
    </p:embeddedFont>
    <p:embeddedFont>
      <p:font typeface="PT Sans Narrow"/>
      <p:regular r:id="rId12"/>
      <p:bold r:id="rId13"/>
    </p:embeddedFont>
    <p:embeddedFont>
      <p:font typeface="Open Sans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8" roundtripDataSignature="AMtx7mgjFiT9e8w1w31MH8qE9uCo+tlI5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ibreFranklin-boldItalic.fntdata"/><Relationship Id="rId10" Type="http://schemas.openxmlformats.org/officeDocument/2006/relationships/font" Target="fonts/LibreFranklin-italic.fntdata"/><Relationship Id="rId13" Type="http://schemas.openxmlformats.org/officeDocument/2006/relationships/font" Target="fonts/PTSansNarrow-bold.fntdata"/><Relationship Id="rId12" Type="http://schemas.openxmlformats.org/officeDocument/2006/relationships/font" Target="fonts/PTSansNarrow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ibreFranklin-bold.fntdata"/><Relationship Id="rId15" Type="http://schemas.openxmlformats.org/officeDocument/2006/relationships/font" Target="fonts/OpenSans-bold.fntdata"/><Relationship Id="rId14" Type="http://schemas.openxmlformats.org/officeDocument/2006/relationships/font" Target="fonts/OpenSans-regular.fntdata"/><Relationship Id="rId17" Type="http://schemas.openxmlformats.org/officeDocument/2006/relationships/font" Target="fonts/OpenSans-boldItalic.fntdata"/><Relationship Id="rId16" Type="http://schemas.openxmlformats.org/officeDocument/2006/relationships/font" Target="fonts/OpenSans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18" Type="http://customschemas.google.com/relationships/presentationmetadata" Target="metadata"/><Relationship Id="rId7" Type="http://schemas.openxmlformats.org/officeDocument/2006/relationships/slide" Target="slides/slide1.xml"/><Relationship Id="rId8" Type="http://schemas.openxmlformats.org/officeDocument/2006/relationships/font" Target="fonts/LibreFranklin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:notes"/>
          <p:cNvSpPr/>
          <p:nvPr>
            <p:ph idx="2" type="sldImg"/>
          </p:nvPr>
        </p:nvSpPr>
        <p:spPr>
          <a:xfrm>
            <a:off x="2105025" y="685800"/>
            <a:ext cx="2649538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https://www.nimh.nih.gov/health/topics/eating-disorders/index.shtml#part_145414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2"/>
          <p:cNvSpPr txBox="1"/>
          <p:nvPr>
            <p:ph hasCustomPrompt="1" type="title"/>
          </p:nvPr>
        </p:nvSpPr>
        <p:spPr>
          <a:xfrm>
            <a:off x="264945" y="2551707"/>
            <a:ext cx="7242600" cy="300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2"/>
          <p:cNvSpPr txBox="1"/>
          <p:nvPr>
            <p:ph idx="1" type="body"/>
          </p:nvPr>
        </p:nvSpPr>
        <p:spPr>
          <a:xfrm>
            <a:off x="264945" y="5858160"/>
            <a:ext cx="7242600" cy="20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8" name="Google Shape;68;p15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72" name="Google Shape;72;p1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8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0" name="Google Shape;80;p18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1" name="Google Shape;81;p1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4" name="Google Shape;84;p1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0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7" name="Google Shape;87;p20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8" name="Google Shape;88;p2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91" name="Google Shape;91;p2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2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2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95" name="Google Shape;95;p22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6" name="Google Shape;96;p22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7" name="Google Shape;97;p2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4"/>
          <p:cNvCxnSpPr/>
          <p:nvPr/>
        </p:nvCxnSpPr>
        <p:spPr>
          <a:xfrm>
            <a:off x="5956575" y="6212580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" name="Google Shape;16;p4"/>
          <p:cNvCxnSpPr/>
          <p:nvPr/>
        </p:nvCxnSpPr>
        <p:spPr>
          <a:xfrm>
            <a:off x="1338780" y="6176136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7" name="Google Shape;17;p4"/>
          <p:cNvGrpSpPr/>
          <p:nvPr/>
        </p:nvGrpSpPr>
        <p:grpSpPr>
          <a:xfrm>
            <a:off x="853543" y="1998672"/>
            <a:ext cx="6066264" cy="298033"/>
            <a:chOff x="1346429" y="1011300"/>
            <a:chExt cx="6452100" cy="152400"/>
          </a:xfrm>
        </p:grpSpPr>
        <p:cxnSp>
          <p:nvCxnSpPr>
            <p:cNvPr id="18" name="Google Shape;18;p4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" name="Google Shape;19;p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20" name="Google Shape;20;p4"/>
          <p:cNvGrpSpPr/>
          <p:nvPr/>
        </p:nvGrpSpPr>
        <p:grpSpPr>
          <a:xfrm>
            <a:off x="853549" y="7761972"/>
            <a:ext cx="6066264" cy="298033"/>
            <a:chOff x="1346435" y="3969088"/>
            <a:chExt cx="6452100" cy="152400"/>
          </a:xfrm>
        </p:grpSpPr>
        <p:cxnSp>
          <p:nvCxnSpPr>
            <p:cNvPr id="21" name="Google Shape;21;p4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2" name="Google Shape;22;p4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23" name="Google Shape;23;p4"/>
          <p:cNvSpPr txBox="1"/>
          <p:nvPr>
            <p:ph type="ctrTitle"/>
          </p:nvPr>
        </p:nvSpPr>
        <p:spPr>
          <a:xfrm>
            <a:off x="853528" y="3425672"/>
            <a:ext cx="6066300" cy="199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1816641" y="5573410"/>
            <a:ext cx="4140000" cy="15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3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00" name="Google Shape;100;p2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4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3" name="Google Shape;103;p24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4" name="Google Shape;104;p2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-43" y="5029493"/>
            <a:ext cx="7772400" cy="502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264945" y="1593387"/>
            <a:ext cx="7285500" cy="18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264945" y="2476076"/>
            <a:ext cx="33999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6"/>
          <p:cNvSpPr txBox="1"/>
          <p:nvPr>
            <p:ph idx="2" type="body"/>
          </p:nvPr>
        </p:nvSpPr>
        <p:spPr>
          <a:xfrm>
            <a:off x="4107540" y="2476076"/>
            <a:ext cx="33999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8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type="title"/>
          </p:nvPr>
        </p:nvSpPr>
        <p:spPr>
          <a:xfrm>
            <a:off x="416713" y="1029307"/>
            <a:ext cx="4771500" cy="79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/>
          <p:nvPr/>
        </p:nvSpPr>
        <p:spPr>
          <a:xfrm>
            <a:off x="3886200" y="0"/>
            <a:ext cx="3886200" cy="10058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" name="Google Shape;47;p10"/>
          <p:cNvCxnSpPr/>
          <p:nvPr/>
        </p:nvCxnSpPr>
        <p:spPr>
          <a:xfrm>
            <a:off x="4275224" y="8791200"/>
            <a:ext cx="398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10"/>
          <p:cNvSpPr txBox="1"/>
          <p:nvPr>
            <p:ph type="title"/>
          </p:nvPr>
        </p:nvSpPr>
        <p:spPr>
          <a:xfrm>
            <a:off x="225675" y="2033142"/>
            <a:ext cx="3438300" cy="327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10"/>
          <p:cNvSpPr txBox="1"/>
          <p:nvPr>
            <p:ph idx="1" type="subTitle"/>
          </p:nvPr>
        </p:nvSpPr>
        <p:spPr>
          <a:xfrm>
            <a:off x="225675" y="5332556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10"/>
          <p:cNvSpPr txBox="1"/>
          <p:nvPr>
            <p:ph idx="2" type="body"/>
          </p:nvPr>
        </p:nvSpPr>
        <p:spPr>
          <a:xfrm>
            <a:off x="4198575" y="1416213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264945" y="8273418"/>
            <a:ext cx="5099100" cy="117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b="0" i="0" sz="1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"/>
          <p:cNvSpPr txBox="1"/>
          <p:nvPr>
            <p:ph type="title"/>
          </p:nvPr>
        </p:nvSpPr>
        <p:spPr>
          <a:xfrm>
            <a:off x="223200" y="367875"/>
            <a:ext cx="7326000" cy="7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Obsessive Compulsive Disorder </a:t>
            </a:r>
            <a:endParaRPr>
              <a:solidFill>
                <a:srgbClr val="BF57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2" name="Google Shape;112;p1"/>
          <p:cNvSpPr txBox="1"/>
          <p:nvPr>
            <p:ph idx="1" type="body"/>
          </p:nvPr>
        </p:nvSpPr>
        <p:spPr>
          <a:xfrm>
            <a:off x="428625" y="900575"/>
            <a:ext cx="6905700" cy="19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17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People with</a:t>
            </a:r>
            <a:r>
              <a:rPr b="1"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b="1"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Obsessive Compulsive Disorder (OCD) </a:t>
            </a:r>
            <a:r>
              <a:rPr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have </a:t>
            </a:r>
            <a:r>
              <a:rPr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unwanted thoughts, impulses, or images – also known as obsessions- that are impossible to contain, therefore causing anxiety, stress, or worry as well as repetitive, ritualistic actions – called compulsions- that are acting to decrease the anxiety caused by the obsessions.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17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17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17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17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17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17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17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17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17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17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3968025" y="3156300"/>
            <a:ext cx="3295500" cy="2580300"/>
          </a:xfrm>
          <a:prstGeom prst="rect">
            <a:avLst/>
          </a:prstGeom>
          <a:solidFill>
            <a:schemeClr val="accent2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Types of Obsessions:</a:t>
            </a:r>
            <a:endParaRPr b="1" i="0" sz="14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Contamination (germs, waste, bodily fluids, etc.)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Symmetry (lack of which would cause bad things to happen)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Fear of harm or responsibility of harm (parent might get hurt, car might burn, etc.)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Aggression (fear of hurting a small animal or baby, among others)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ibre Franklin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428625" y="3156325"/>
            <a:ext cx="3295500" cy="2580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Risk Factors:</a:t>
            </a:r>
            <a:endParaRPr b="1" i="0" sz="1400" u="none" cap="none" strike="noStrike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Negative temperaments and behavioral inhibition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Having a first-degree relative with a history of OCD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Children who have experienced abuse, extreme stress, or traumatic events are at higher risk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Genetic and environmental variables</a:t>
            </a:r>
            <a:endParaRPr b="0" i="0" sz="1400" u="none" cap="none" strike="noStrike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428625" y="6017975"/>
            <a:ext cx="6834900" cy="2831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latin typeface="Libre Franklin"/>
                <a:ea typeface="Libre Franklin"/>
                <a:cs typeface="Libre Franklin"/>
                <a:sym typeface="Libre Franklin"/>
              </a:rPr>
              <a:t>Treatment for OCD</a:t>
            </a:r>
            <a:endParaRPr b="1" sz="17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Libre Franklin"/>
                <a:ea typeface="Libre Franklin"/>
                <a:cs typeface="Libre Franklin"/>
                <a:sym typeface="Libre Franklin"/>
              </a:rPr>
              <a:t>Psychotherapies, especially </a:t>
            </a:r>
            <a:r>
              <a:rPr b="1" lang="en" sz="1700">
                <a:latin typeface="Libre Franklin"/>
                <a:ea typeface="Libre Franklin"/>
                <a:cs typeface="Libre Franklin"/>
                <a:sym typeface="Libre Franklin"/>
              </a:rPr>
              <a:t>cognitive behavioral therapy (CBT)</a:t>
            </a:r>
            <a:r>
              <a:rPr lang="en" sz="1700">
                <a:latin typeface="Libre Franklin"/>
                <a:ea typeface="Libre Franklin"/>
                <a:cs typeface="Libre Franklin"/>
                <a:sym typeface="Libre Franklin"/>
              </a:rPr>
              <a:t> best treat those suffering from OCD. One highly effective form of CBT is </a:t>
            </a:r>
            <a:r>
              <a:rPr b="1" lang="en" sz="1700">
                <a:latin typeface="Libre Franklin"/>
                <a:ea typeface="Libre Franklin"/>
                <a:cs typeface="Libre Franklin"/>
                <a:sym typeface="Libre Franklin"/>
              </a:rPr>
              <a:t>exposure and response prevention</a:t>
            </a:r>
            <a:r>
              <a:rPr lang="en" sz="1700">
                <a:latin typeface="Libre Franklin"/>
                <a:ea typeface="Libre Franklin"/>
                <a:cs typeface="Libre Franklin"/>
                <a:sym typeface="Libre Franklin"/>
              </a:rPr>
              <a:t>, which challenges the child to directly face objects of obsessions in a controlled environment while avoiding compulsive behaviors.</a:t>
            </a:r>
            <a:r>
              <a:rPr lang="en" sz="180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" sz="1700">
                <a:latin typeface="Libre Franklin"/>
                <a:ea typeface="Libre Franklin"/>
                <a:cs typeface="Libre Franklin"/>
                <a:sym typeface="Libre Franklin"/>
              </a:rPr>
              <a:t>Pharmacological treatments (medications) are also effective in more severe cases of OCD.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2020-12-11T18:56:35Z</dcterms:created>
  <dc:creator>Abigail Balat</dc:creator>
</cp:coreProperties>
</file>