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Lst>
  <p:sldSz cy="10058400" cx="7772400"/>
  <p:notesSz cx="6858000" cy="9144000"/>
  <p:embeddedFontLst>
    <p:embeddedFont>
      <p:font typeface="Libre Franklin"/>
      <p:regular r:id="rId9"/>
      <p:bold r:id="rId10"/>
      <p:italic r:id="rId11"/>
      <p:boldItalic r:id="rId12"/>
    </p:embeddedFon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italic.fntdata"/><Relationship Id="rId10" Type="http://schemas.openxmlformats.org/officeDocument/2006/relationships/font" Target="fonts/LibreFranklin-bold.fntdata"/><Relationship Id="rId13" Type="http://schemas.openxmlformats.org/officeDocument/2006/relationships/font" Target="fonts/PTSansNarrow-regular.fntdata"/><Relationship Id="rId12" Type="http://schemas.openxmlformats.org/officeDocument/2006/relationships/font" Target="fonts/LibreFranklin-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regular.fntdata"/><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font" Target="fonts/OpenSans-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0ebaf4619_0_7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b0ebaf4619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b0ebaf4619_0_21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b0ebaf4619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56" name="Google Shape;56;p14"/>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57" name="Google Shape;57;p14"/>
          <p:cNvGrpSpPr/>
          <p:nvPr/>
        </p:nvGrpSpPr>
        <p:grpSpPr>
          <a:xfrm>
            <a:off x="853543" y="1998672"/>
            <a:ext cx="6066264" cy="298033"/>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59" name="Google Shape;59;p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0" name="Google Shape;60;p14"/>
          <p:cNvGrpSpPr/>
          <p:nvPr/>
        </p:nvGrpSpPr>
        <p:grpSpPr>
          <a:xfrm>
            <a:off x="853549" y="7761972"/>
            <a:ext cx="6066264" cy="298033"/>
            <a:chOff x="1346435" y="3969088"/>
            <a:chExt cx="6452100" cy="152400"/>
          </a:xfrm>
        </p:grpSpPr>
        <p:cxnSp>
          <p:nvCxnSpPr>
            <p:cNvPr id="61" name="Google Shape;61;p1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2" name="Google Shape;62;p1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3" name="Google Shape;63;p14"/>
          <p:cNvSpPr txBox="1"/>
          <p:nvPr>
            <p:ph type="ctrTitle"/>
          </p:nvPr>
        </p:nvSpPr>
        <p:spPr>
          <a:xfrm>
            <a:off x="853528" y="3425672"/>
            <a:ext cx="6066300" cy="1999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64" name="Google Shape;64;p14"/>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5" name="Google Shape;65;p1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15"/>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69" name="Google Shape;69;p1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6"/>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3" name="Google Shape;73;p16"/>
          <p:cNvSpPr txBox="1"/>
          <p:nvPr>
            <p:ph idx="1" type="body"/>
          </p:nvPr>
        </p:nvSpPr>
        <p:spPr>
          <a:xfrm>
            <a:off x="264945" y="2476369"/>
            <a:ext cx="7242600" cy="6458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74" name="Google Shape;74;p1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7" name="Google Shape;77;p17"/>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8" name="Google Shape;78;p17"/>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2" name="Google Shape;82;p1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6" name="Google Shape;86;p1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416713" y="1029307"/>
            <a:ext cx="4771500" cy="7999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2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4" name="Google Shape;94;p21"/>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198575" y="1416213"/>
            <a:ext cx="3261300" cy="7226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3"/>
          <p:cNvSpPr txBox="1"/>
          <p:nvPr>
            <p:ph hasCustomPrompt="1" type="title"/>
          </p:nvPr>
        </p:nvSpPr>
        <p:spPr>
          <a:xfrm>
            <a:off x="264945" y="2551707"/>
            <a:ext cx="7242600" cy="300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64945" y="5858160"/>
            <a:ext cx="7242600" cy="20955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4" name="Google Shape;104;p2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705675" y="523825"/>
            <a:ext cx="6524700" cy="75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Giving Effective Instructions</a:t>
            </a:r>
            <a:endParaRPr>
              <a:solidFill>
                <a:srgbClr val="BF5700"/>
              </a:solidFill>
              <a:latin typeface="Libre Franklin"/>
              <a:ea typeface="Libre Franklin"/>
              <a:cs typeface="Libre Franklin"/>
              <a:sym typeface="Libre Franklin"/>
            </a:endParaRPr>
          </a:p>
        </p:txBody>
      </p:sp>
      <p:sp>
        <p:nvSpPr>
          <p:cNvPr id="112" name="Google Shape;112;p25"/>
          <p:cNvSpPr txBox="1"/>
          <p:nvPr>
            <p:ph idx="1" type="body"/>
          </p:nvPr>
        </p:nvSpPr>
        <p:spPr>
          <a:xfrm>
            <a:off x="428625" y="1428625"/>
            <a:ext cx="7078800" cy="1715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33F48"/>
                </a:solidFill>
                <a:latin typeface="Libre Franklin"/>
                <a:ea typeface="Libre Franklin"/>
                <a:cs typeface="Libre Franklin"/>
                <a:sym typeface="Libre Franklin"/>
              </a:rPr>
              <a:t>Giving effective commands makes it </a:t>
            </a:r>
            <a:r>
              <a:rPr i="1" lang="en">
                <a:solidFill>
                  <a:srgbClr val="333F48"/>
                </a:solidFill>
                <a:latin typeface="Libre Franklin"/>
                <a:ea typeface="Libre Franklin"/>
                <a:cs typeface="Libre Franklin"/>
                <a:sym typeface="Libre Franklin"/>
              </a:rPr>
              <a:t>more likely </a:t>
            </a:r>
            <a:r>
              <a:rPr lang="en">
                <a:solidFill>
                  <a:srgbClr val="333F48"/>
                </a:solidFill>
                <a:latin typeface="Libre Franklin"/>
                <a:ea typeface="Libre Franklin"/>
                <a:cs typeface="Libre Franklin"/>
                <a:sym typeface="Libre Franklin"/>
              </a:rPr>
              <a:t>that your child will comply. We often soften our commands because it feels or sounds too direct. However, following directions and complying with commands are necessary skills children need to learn and a requisite part of life for everyone. </a:t>
            </a:r>
            <a:endParaRPr b="1">
              <a:solidFill>
                <a:srgbClr val="333F48"/>
              </a:solidFill>
              <a:latin typeface="Libre Franklin"/>
              <a:ea typeface="Libre Franklin"/>
              <a:cs typeface="Libre Franklin"/>
              <a:sym typeface="Libre Franklin"/>
            </a:endParaRPr>
          </a:p>
        </p:txBody>
      </p:sp>
      <p:sp>
        <p:nvSpPr>
          <p:cNvPr id="113" name="Google Shape;113;p25"/>
          <p:cNvSpPr txBox="1"/>
          <p:nvPr/>
        </p:nvSpPr>
        <p:spPr>
          <a:xfrm>
            <a:off x="4020400" y="6299251"/>
            <a:ext cx="3295500" cy="2340900"/>
          </a:xfrm>
          <a:prstGeom prst="rect">
            <a:avLst/>
          </a:prstGeom>
          <a:solidFill>
            <a:schemeClr val="accent2"/>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Libre Franklin"/>
                <a:ea typeface="Libre Franklin"/>
                <a:cs typeface="Libre Franklin"/>
                <a:sym typeface="Libre Franklin"/>
              </a:rPr>
              <a:t>Be specific, avoid vague directions.</a:t>
            </a:r>
            <a:endParaRPr b="1">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t/>
            </a:r>
            <a:endParaRPr b="1">
              <a:solidFill>
                <a:srgbClr val="FFFFFF"/>
              </a:solidFill>
              <a:latin typeface="Libre Franklin"/>
              <a:ea typeface="Libre Franklin"/>
              <a:cs typeface="Libre Franklin"/>
              <a:sym typeface="Libre Franklin"/>
            </a:endParaRPr>
          </a:p>
          <a:p>
            <a:pPr indent="-317500" lvl="0" marL="457200" rtl="0" algn="l">
              <a:spcBef>
                <a:spcPts val="0"/>
              </a:spcBef>
              <a:spcAft>
                <a:spcPts val="0"/>
              </a:spcAft>
              <a:buClr>
                <a:srgbClr val="FFFFFF"/>
              </a:buClr>
              <a:buSzPts val="1400"/>
              <a:buFont typeface="Libre Franklin"/>
              <a:buChar char="●"/>
            </a:pPr>
            <a:r>
              <a:rPr lang="en">
                <a:solidFill>
                  <a:srgbClr val="FFFFFF"/>
                </a:solidFill>
                <a:latin typeface="Libre Franklin"/>
                <a:ea typeface="Libre Franklin"/>
                <a:cs typeface="Libre Franklin"/>
                <a:sym typeface="Libre Franklin"/>
              </a:rPr>
              <a:t>Make commands as specific and clear as possible</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“Behave”→ “Please sit in your chair”</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“Be good today”→ “Listen to your teacher at school”</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“Clean your room”→ “Put your dirty clothes in the hamper”</a:t>
            </a:r>
            <a:endParaRPr b="1">
              <a:solidFill>
                <a:srgbClr val="FFFFFF"/>
              </a:solidFill>
              <a:latin typeface="Libre Franklin"/>
              <a:ea typeface="Libre Franklin"/>
              <a:cs typeface="Libre Franklin"/>
              <a:sym typeface="Libre Franklin"/>
            </a:endParaRPr>
          </a:p>
        </p:txBody>
      </p:sp>
      <p:sp>
        <p:nvSpPr>
          <p:cNvPr id="114" name="Google Shape;114;p25"/>
          <p:cNvSpPr txBox="1"/>
          <p:nvPr/>
        </p:nvSpPr>
        <p:spPr>
          <a:xfrm>
            <a:off x="428625" y="4133850"/>
            <a:ext cx="3295500" cy="1921800"/>
          </a:xfrm>
          <a:prstGeom prst="rect">
            <a:avLst/>
          </a:prstGeom>
          <a:solidFill>
            <a:schemeClr val="accent4"/>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Get your child’s attention before giving a command.</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Reduce distractions- turn off the TV or whatever activity they are doing</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Go to your child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Make eye contact</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p:txBody>
      </p:sp>
      <p:sp>
        <p:nvSpPr>
          <p:cNvPr id="115" name="Google Shape;115;p25"/>
          <p:cNvSpPr txBox="1"/>
          <p:nvPr/>
        </p:nvSpPr>
        <p:spPr>
          <a:xfrm>
            <a:off x="4020400" y="4133850"/>
            <a:ext cx="3295500" cy="1921800"/>
          </a:xfrm>
          <a:prstGeom prst="rect">
            <a:avLst/>
          </a:prstGeom>
          <a:solidFill>
            <a:srgbClr val="BF57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Libre Franklin"/>
                <a:ea typeface="Libre Franklin"/>
                <a:cs typeface="Libre Franklin"/>
                <a:sym typeface="Libre Franklin"/>
              </a:rPr>
              <a:t>Use a neutral tone of voice.</a:t>
            </a:r>
            <a:endParaRPr b="1">
              <a:solidFill>
                <a:schemeClr val="lt1"/>
              </a:solidFill>
              <a:latin typeface="Libre Franklin"/>
              <a:ea typeface="Libre Franklin"/>
              <a:cs typeface="Libre Franklin"/>
              <a:sym typeface="Libre Franklin"/>
            </a:endParaRPr>
          </a:p>
          <a:p>
            <a:pPr indent="0" lvl="0" marL="0" rtl="0" algn="l">
              <a:spcBef>
                <a:spcPts val="0"/>
              </a:spcBef>
              <a:spcAft>
                <a:spcPts val="0"/>
              </a:spcAft>
              <a:buNone/>
            </a:pPr>
            <a:r>
              <a:t/>
            </a:r>
            <a:endParaRPr>
              <a:solidFill>
                <a:schemeClr val="lt1"/>
              </a:solidFill>
              <a:latin typeface="Libre Franklin"/>
              <a:ea typeface="Libre Franklin"/>
              <a:cs typeface="Libre Franklin"/>
              <a:sym typeface="Libre Franklin"/>
            </a:endParaRPr>
          </a:p>
          <a:p>
            <a:pPr indent="-317500" lvl="0" marL="457200" rtl="0" algn="l">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You don’t want to teach your child that they only have to listen when you raise your voice</a:t>
            </a:r>
            <a:endParaRPr>
              <a:solidFill>
                <a:schemeClr val="lt1"/>
              </a:solidFill>
              <a:latin typeface="Libre Franklin"/>
              <a:ea typeface="Libre Franklin"/>
              <a:cs typeface="Libre Franklin"/>
              <a:sym typeface="Libre Franklin"/>
            </a:endParaRPr>
          </a:p>
          <a:p>
            <a:pPr indent="-317500" lvl="0" marL="457200" rtl="0" algn="l">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Commands should be stated </a:t>
            </a:r>
            <a:r>
              <a:rPr lang="en" u="sng">
                <a:solidFill>
                  <a:schemeClr val="lt1"/>
                </a:solidFill>
                <a:latin typeface="Libre Franklin"/>
                <a:ea typeface="Libre Franklin"/>
                <a:cs typeface="Libre Franklin"/>
                <a:sym typeface="Libre Franklin"/>
              </a:rPr>
              <a:t>calmly</a:t>
            </a:r>
            <a:r>
              <a:rPr lang="en">
                <a:solidFill>
                  <a:schemeClr val="lt1"/>
                </a:solidFill>
                <a:latin typeface="Libre Franklin"/>
                <a:ea typeface="Libre Franklin"/>
                <a:cs typeface="Libre Franklin"/>
                <a:sym typeface="Libre Franklin"/>
              </a:rPr>
              <a:t> and </a:t>
            </a:r>
            <a:r>
              <a:rPr lang="en" u="sng">
                <a:solidFill>
                  <a:schemeClr val="lt1"/>
                </a:solidFill>
                <a:latin typeface="Libre Franklin"/>
                <a:ea typeface="Libre Franklin"/>
                <a:cs typeface="Libre Franklin"/>
                <a:sym typeface="Libre Franklin"/>
              </a:rPr>
              <a:t>confidently</a:t>
            </a:r>
            <a:r>
              <a:rPr lang="en">
                <a:solidFill>
                  <a:schemeClr val="lt1"/>
                </a:solidFill>
                <a:latin typeface="Libre Franklin"/>
                <a:ea typeface="Libre Franklin"/>
                <a:cs typeface="Libre Franklin"/>
                <a:sym typeface="Libre Franklin"/>
              </a:rPr>
              <a:t> </a:t>
            </a:r>
            <a:endParaRPr>
              <a:solidFill>
                <a:schemeClr val="lt1"/>
              </a:solidFill>
              <a:latin typeface="Libre Franklin"/>
              <a:ea typeface="Libre Franklin"/>
              <a:cs typeface="Libre Franklin"/>
              <a:sym typeface="Libre Franklin"/>
            </a:endParaRPr>
          </a:p>
          <a:p>
            <a:pPr indent="0" lvl="0" marL="457200" rtl="0" algn="l">
              <a:spcBef>
                <a:spcPts val="0"/>
              </a:spcBef>
              <a:spcAft>
                <a:spcPts val="0"/>
              </a:spcAft>
              <a:buNone/>
            </a:pPr>
            <a:r>
              <a:t/>
            </a:r>
            <a:endParaRPr>
              <a:solidFill>
                <a:schemeClr val="lt1"/>
              </a:solidFill>
              <a:latin typeface="Libre Franklin"/>
              <a:ea typeface="Libre Franklin"/>
              <a:cs typeface="Libre Franklin"/>
              <a:sym typeface="Libre Franklin"/>
            </a:endParaRPr>
          </a:p>
        </p:txBody>
      </p:sp>
      <p:sp>
        <p:nvSpPr>
          <p:cNvPr id="116" name="Google Shape;116;p25"/>
          <p:cNvSpPr txBox="1"/>
          <p:nvPr/>
        </p:nvSpPr>
        <p:spPr>
          <a:xfrm>
            <a:off x="428625" y="6299288"/>
            <a:ext cx="3295500" cy="2340900"/>
          </a:xfrm>
          <a:prstGeom prst="rect">
            <a:avLst/>
          </a:prstGeom>
          <a:solidFill>
            <a:schemeClr val="dk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Direct the command to your child.</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Make it clear that the expectation is for your child to comply to the command</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“Let’s clean up your toys”→ “Please put your toys in the bin”</a:t>
            </a:r>
            <a:endParaRPr>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“We’re putting the dishes away”→ “Please put your dishes in the sink”</a:t>
            </a:r>
            <a:endParaRPr>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p:txBody>
      </p:sp>
      <p:sp>
        <p:nvSpPr>
          <p:cNvPr id="117" name="Google Shape;117;p25"/>
          <p:cNvSpPr txBox="1"/>
          <p:nvPr/>
        </p:nvSpPr>
        <p:spPr>
          <a:xfrm>
            <a:off x="271050" y="3142350"/>
            <a:ext cx="7230300" cy="752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Remember, always praise your child’s compliance. Praising increases the frequency of the behavior!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6"/>
          <p:cNvSpPr txBox="1"/>
          <p:nvPr>
            <p:ph idx="1" type="body"/>
          </p:nvPr>
        </p:nvSpPr>
        <p:spPr>
          <a:xfrm>
            <a:off x="428625" y="1200025"/>
            <a:ext cx="7078800" cy="1725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33F48"/>
                </a:solidFill>
                <a:latin typeface="Libre Franklin"/>
                <a:ea typeface="Libre Franklin"/>
                <a:cs typeface="Libre Franklin"/>
                <a:sym typeface="Libre Franklin"/>
              </a:rPr>
              <a:t>When giving effective commands, we are focusing on what we say and how we say commands. Kids who struggle to follow directions end up getting more commands than the average child because we are repeating ourselves.  Make commands more potent by using them more sparingly and when needed. </a:t>
            </a:r>
            <a:endParaRPr>
              <a:solidFill>
                <a:srgbClr val="333F48"/>
              </a:solidFill>
              <a:latin typeface="Libre Franklin"/>
              <a:ea typeface="Libre Franklin"/>
              <a:cs typeface="Libre Franklin"/>
              <a:sym typeface="Libre Franklin"/>
            </a:endParaRPr>
          </a:p>
          <a:p>
            <a:pPr indent="0" lvl="0" marL="0" rtl="0" algn="ctr">
              <a:spcBef>
                <a:spcPts val="1600"/>
              </a:spcBef>
              <a:spcAft>
                <a:spcPts val="1600"/>
              </a:spcAft>
              <a:buNone/>
            </a:pPr>
            <a:r>
              <a:t/>
            </a:r>
            <a:endParaRPr b="1">
              <a:solidFill>
                <a:srgbClr val="333F48"/>
              </a:solidFill>
              <a:latin typeface="Libre Franklin"/>
              <a:ea typeface="Libre Franklin"/>
              <a:cs typeface="Libre Franklin"/>
              <a:sym typeface="Libre Franklin"/>
            </a:endParaRPr>
          </a:p>
        </p:txBody>
      </p:sp>
      <p:sp>
        <p:nvSpPr>
          <p:cNvPr id="123" name="Google Shape;123;p26"/>
          <p:cNvSpPr txBox="1"/>
          <p:nvPr/>
        </p:nvSpPr>
        <p:spPr>
          <a:xfrm>
            <a:off x="4020400" y="6372300"/>
            <a:ext cx="3295500" cy="2339400"/>
          </a:xfrm>
          <a:prstGeom prst="rect">
            <a:avLst/>
          </a:prstGeom>
          <a:solidFill>
            <a:schemeClr val="accent2"/>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Libre Franklin"/>
                <a:ea typeface="Libre Franklin"/>
                <a:cs typeface="Libre Franklin"/>
                <a:sym typeface="Libre Franklin"/>
              </a:rPr>
              <a:t>Make sure your child understand the instruction</a:t>
            </a:r>
            <a:endParaRPr b="1">
              <a:solidFill>
                <a:schemeClr val="lt1"/>
              </a:solidFill>
              <a:latin typeface="Libre Franklin"/>
              <a:ea typeface="Libre Franklin"/>
              <a:cs typeface="Libre Franklin"/>
              <a:sym typeface="Libre Franklin"/>
            </a:endParaRPr>
          </a:p>
          <a:p>
            <a:pPr indent="0" lvl="0" marL="0" rtl="0" algn="l">
              <a:spcBef>
                <a:spcPts val="0"/>
              </a:spcBef>
              <a:spcAft>
                <a:spcPts val="0"/>
              </a:spcAft>
              <a:buNone/>
            </a:pPr>
            <a:r>
              <a:t/>
            </a:r>
            <a:endParaRPr b="1">
              <a:solidFill>
                <a:schemeClr val="lt1"/>
              </a:solidFill>
              <a:latin typeface="Libre Franklin"/>
              <a:ea typeface="Libre Franklin"/>
              <a:cs typeface="Libre Franklin"/>
              <a:sym typeface="Libre Franklin"/>
            </a:endParaRPr>
          </a:p>
          <a:p>
            <a:pPr indent="-317500" lvl="0" marL="457200" rtl="0" algn="l">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To avoid “I didn’t hear you” or “I didn’t know that’s what you meant,” have your child repeat back the command </a:t>
            </a:r>
            <a:endParaRPr>
              <a:solidFill>
                <a:schemeClr val="lt1"/>
              </a:solidFill>
              <a:latin typeface="Libre Franklin"/>
              <a:ea typeface="Libre Franklin"/>
              <a:cs typeface="Libre Franklin"/>
              <a:sym typeface="Libre Franklin"/>
            </a:endParaRPr>
          </a:p>
          <a:p>
            <a:pPr indent="0" lvl="0" marL="457200" rtl="0" algn="l">
              <a:spcBef>
                <a:spcPts val="0"/>
              </a:spcBef>
              <a:spcAft>
                <a:spcPts val="0"/>
              </a:spcAft>
              <a:buNone/>
            </a:pPr>
            <a:r>
              <a:t/>
            </a:r>
            <a:endParaRPr>
              <a:solidFill>
                <a:schemeClr val="lt1"/>
              </a:solidFill>
              <a:latin typeface="Libre Franklin"/>
              <a:ea typeface="Libre Franklin"/>
              <a:cs typeface="Libre Franklin"/>
              <a:sym typeface="Libre Franklin"/>
            </a:endParaRPr>
          </a:p>
          <a:p>
            <a:pPr indent="0" lvl="0" marL="0" rtl="0" algn="l">
              <a:spcBef>
                <a:spcPts val="0"/>
              </a:spcBef>
              <a:spcAft>
                <a:spcPts val="0"/>
              </a:spcAft>
              <a:buNone/>
            </a:pPr>
            <a:r>
              <a:rPr lang="en">
                <a:solidFill>
                  <a:schemeClr val="lt1"/>
                </a:solidFill>
                <a:latin typeface="Libre Franklin"/>
                <a:ea typeface="Libre Franklin"/>
                <a:cs typeface="Libre Franklin"/>
                <a:sym typeface="Libre Franklin"/>
              </a:rPr>
              <a:t>“Please go turn off the TV. What did I ask you to do?”</a:t>
            </a:r>
            <a:endParaRPr>
              <a:solidFill>
                <a:schemeClr val="lt1"/>
              </a:solidFill>
              <a:latin typeface="Libre Franklin"/>
              <a:ea typeface="Libre Franklin"/>
              <a:cs typeface="Libre Franklin"/>
              <a:sym typeface="Libre Franklin"/>
            </a:endParaRPr>
          </a:p>
        </p:txBody>
      </p:sp>
      <p:sp>
        <p:nvSpPr>
          <p:cNvPr id="124" name="Google Shape;124;p26"/>
          <p:cNvSpPr txBox="1"/>
          <p:nvPr/>
        </p:nvSpPr>
        <p:spPr>
          <a:xfrm>
            <a:off x="428625" y="3905250"/>
            <a:ext cx="3295500" cy="2247900"/>
          </a:xfrm>
          <a:prstGeom prst="rect">
            <a:avLst/>
          </a:prstGeom>
          <a:solidFill>
            <a:schemeClr val="accent4"/>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Make it a command, not question</a:t>
            </a:r>
            <a:endParaRPr b="1">
              <a:latin typeface="Libre Franklin"/>
              <a:ea typeface="Libre Franklin"/>
              <a:cs typeface="Libre Franklin"/>
              <a:sym typeface="Libre Franklin"/>
            </a:endParaRPr>
          </a:p>
          <a:p>
            <a:pPr indent="0" lvl="0" marL="0" rtl="0" algn="l">
              <a:spcBef>
                <a:spcPts val="0"/>
              </a:spcBef>
              <a:spcAft>
                <a:spcPts val="0"/>
              </a:spcAft>
              <a:buNone/>
            </a:pPr>
            <a:r>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You are not asking your child, you are telling them what to do</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If you ask, “no” is an acceptable answer</a:t>
            </a:r>
            <a:endParaRPr>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“Would you sit please?”→ “Please sit down next to me”</a:t>
            </a:r>
            <a:endParaRPr>
              <a:latin typeface="Libre Franklin"/>
              <a:ea typeface="Libre Franklin"/>
              <a:cs typeface="Libre Franklin"/>
              <a:sym typeface="Libre Franklin"/>
            </a:endParaRPr>
          </a:p>
          <a:p>
            <a:pPr indent="0" lvl="0" marL="0" rtl="0" algn="l">
              <a:spcBef>
                <a:spcPts val="0"/>
              </a:spcBef>
              <a:spcAft>
                <a:spcPts val="0"/>
              </a:spcAft>
              <a:buNone/>
            </a:pPr>
            <a:r>
              <a:rPr lang="en">
                <a:latin typeface="Libre Franklin"/>
                <a:ea typeface="Libre Franklin"/>
                <a:cs typeface="Libre Franklin"/>
                <a:sym typeface="Libre Franklin"/>
              </a:rPr>
              <a:t>“Come over here okay?”→ “Come stand next to me”</a:t>
            </a:r>
            <a:endParaRPr>
              <a:latin typeface="Libre Franklin"/>
              <a:ea typeface="Libre Franklin"/>
              <a:cs typeface="Libre Franklin"/>
              <a:sym typeface="Libre Franklin"/>
            </a:endParaRPr>
          </a:p>
        </p:txBody>
      </p:sp>
      <p:sp>
        <p:nvSpPr>
          <p:cNvPr id="125" name="Google Shape;125;p26"/>
          <p:cNvSpPr txBox="1"/>
          <p:nvPr/>
        </p:nvSpPr>
        <p:spPr>
          <a:xfrm>
            <a:off x="4020400" y="3905250"/>
            <a:ext cx="3295500" cy="2247900"/>
          </a:xfrm>
          <a:prstGeom prst="rect">
            <a:avLst/>
          </a:prstGeom>
          <a:solidFill>
            <a:srgbClr val="BF57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Libre Franklin"/>
                <a:ea typeface="Libre Franklin"/>
                <a:cs typeface="Libre Franklin"/>
                <a:sym typeface="Libre Franklin"/>
              </a:rPr>
              <a:t>Tell your child what TO DO, not what not to do</a:t>
            </a:r>
            <a:endParaRPr b="1">
              <a:solidFill>
                <a:schemeClr val="lt1"/>
              </a:solidFill>
              <a:latin typeface="Libre Franklin"/>
              <a:ea typeface="Libre Franklin"/>
              <a:cs typeface="Libre Franklin"/>
              <a:sym typeface="Libre Franklin"/>
            </a:endParaRPr>
          </a:p>
          <a:p>
            <a:pPr indent="0" lvl="0" marL="0" rtl="0" algn="l">
              <a:spcBef>
                <a:spcPts val="0"/>
              </a:spcBef>
              <a:spcAft>
                <a:spcPts val="0"/>
              </a:spcAft>
              <a:buNone/>
            </a:pPr>
            <a:r>
              <a:t/>
            </a:r>
            <a:endParaRPr>
              <a:solidFill>
                <a:schemeClr val="lt1"/>
              </a:solidFill>
              <a:latin typeface="Libre Franklin"/>
              <a:ea typeface="Libre Franklin"/>
              <a:cs typeface="Libre Franklin"/>
              <a:sym typeface="Libre Franklin"/>
            </a:endParaRPr>
          </a:p>
          <a:p>
            <a:pPr indent="-317500" lvl="0" marL="457200" rtl="0" algn="l">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Often tell kids what not to do without a replacement behavior</a:t>
            </a:r>
            <a:endParaRPr>
              <a:solidFill>
                <a:schemeClr val="lt1"/>
              </a:solidFill>
              <a:latin typeface="Libre Franklin"/>
              <a:ea typeface="Libre Franklin"/>
              <a:cs typeface="Libre Franklin"/>
              <a:sym typeface="Libre Franklin"/>
            </a:endParaRPr>
          </a:p>
          <a:p>
            <a:pPr indent="-317500" lvl="0" marL="457200" rtl="0" algn="l">
              <a:spcBef>
                <a:spcPts val="0"/>
              </a:spcBef>
              <a:spcAft>
                <a:spcPts val="0"/>
              </a:spcAft>
              <a:buClr>
                <a:schemeClr val="lt1"/>
              </a:buClr>
              <a:buSzPts val="1400"/>
              <a:buFont typeface="Libre Franklin"/>
              <a:buChar char="●"/>
            </a:pPr>
            <a:r>
              <a:rPr lang="en">
                <a:solidFill>
                  <a:schemeClr val="lt1"/>
                </a:solidFill>
                <a:latin typeface="Libre Franklin"/>
                <a:ea typeface="Libre Franklin"/>
                <a:cs typeface="Libre Franklin"/>
                <a:sym typeface="Libre Franklin"/>
              </a:rPr>
              <a:t>Think of the “positive opposite”</a:t>
            </a:r>
            <a:endParaRPr>
              <a:solidFill>
                <a:schemeClr val="lt1"/>
              </a:solidFill>
              <a:latin typeface="Libre Franklin"/>
              <a:ea typeface="Libre Franklin"/>
              <a:cs typeface="Libre Franklin"/>
              <a:sym typeface="Libre Franklin"/>
            </a:endParaRPr>
          </a:p>
          <a:p>
            <a:pPr indent="0" lvl="0" marL="0" rtl="0" algn="l">
              <a:spcBef>
                <a:spcPts val="0"/>
              </a:spcBef>
              <a:spcAft>
                <a:spcPts val="0"/>
              </a:spcAft>
              <a:buNone/>
            </a:pPr>
            <a:r>
              <a:rPr lang="en">
                <a:solidFill>
                  <a:schemeClr val="lt1"/>
                </a:solidFill>
                <a:latin typeface="Libre Franklin"/>
                <a:ea typeface="Libre Franklin"/>
                <a:cs typeface="Libre Franklin"/>
                <a:sym typeface="Libre Franklin"/>
              </a:rPr>
              <a:t>“Stop running”</a:t>
            </a:r>
            <a:r>
              <a:rPr lang="en">
                <a:solidFill>
                  <a:srgbClr val="FFFFFF"/>
                </a:solidFill>
                <a:latin typeface="Libre Franklin"/>
                <a:ea typeface="Libre Franklin"/>
                <a:cs typeface="Libre Franklin"/>
                <a:sym typeface="Libre Franklin"/>
              </a:rPr>
              <a:t>→ “Use walking feet”</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“Don’t hit your brother”→ “Please put your hands by your side.”</a:t>
            </a:r>
            <a:endParaRPr>
              <a:solidFill>
                <a:srgbClr val="FFFFFF"/>
              </a:solidFill>
              <a:latin typeface="Libre Franklin"/>
              <a:ea typeface="Libre Franklin"/>
              <a:cs typeface="Libre Franklin"/>
              <a:sym typeface="Libre Franklin"/>
            </a:endParaRPr>
          </a:p>
          <a:p>
            <a:pPr indent="0" lvl="0" marL="0" rtl="0" algn="l">
              <a:spcBef>
                <a:spcPts val="0"/>
              </a:spcBef>
              <a:spcAft>
                <a:spcPts val="0"/>
              </a:spcAft>
              <a:buNone/>
            </a:pPr>
            <a:r>
              <a:rPr lang="en">
                <a:solidFill>
                  <a:srgbClr val="FFFFFF"/>
                </a:solidFill>
                <a:latin typeface="Libre Franklin"/>
                <a:ea typeface="Libre Franklin"/>
                <a:cs typeface="Libre Franklin"/>
                <a:sym typeface="Libre Franklin"/>
              </a:rPr>
              <a:t>“Stop yelling”→ “Use an indoor voice”</a:t>
            </a:r>
            <a:endParaRPr>
              <a:solidFill>
                <a:srgbClr val="FFFFFF"/>
              </a:solidFill>
              <a:latin typeface="Libre Franklin"/>
              <a:ea typeface="Libre Franklin"/>
              <a:cs typeface="Libre Franklin"/>
              <a:sym typeface="Libre Franklin"/>
            </a:endParaRPr>
          </a:p>
        </p:txBody>
      </p:sp>
      <p:sp>
        <p:nvSpPr>
          <p:cNvPr id="126" name="Google Shape;126;p26"/>
          <p:cNvSpPr txBox="1"/>
          <p:nvPr/>
        </p:nvSpPr>
        <p:spPr>
          <a:xfrm>
            <a:off x="428625" y="6372313"/>
            <a:ext cx="3295500" cy="2339400"/>
          </a:xfrm>
          <a:prstGeom prst="rect">
            <a:avLst/>
          </a:prstGeom>
          <a:solidFill>
            <a:schemeClr val="dk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ibre Franklin"/>
                <a:ea typeface="Libre Franklin"/>
                <a:cs typeface="Libre Franklin"/>
                <a:sym typeface="Libre Franklin"/>
              </a:rPr>
              <a:t>Only give ONE command at a time</a:t>
            </a:r>
            <a:endParaRPr b="1">
              <a:latin typeface="Libre Franklin"/>
              <a:ea typeface="Libre Franklin"/>
              <a:cs typeface="Libre Franklin"/>
              <a:sym typeface="Libre Franklin"/>
            </a:endParaRPr>
          </a:p>
          <a:p>
            <a:pPr indent="0" lvl="0" marL="0" rtl="0" algn="l">
              <a:spcBef>
                <a:spcPts val="0"/>
              </a:spcBef>
              <a:spcAft>
                <a:spcPts val="0"/>
              </a:spcAft>
              <a:buNone/>
            </a:pPr>
            <a:r>
              <a:t/>
            </a:r>
            <a:endParaRPr b="1">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Multi-step commands make it less likely your child complies </a:t>
            </a:r>
            <a:endParaRPr>
              <a:latin typeface="Libre Franklin"/>
              <a:ea typeface="Libre Franklin"/>
              <a:cs typeface="Libre Franklin"/>
              <a:sym typeface="Libre Franklin"/>
            </a:endParaRPr>
          </a:p>
          <a:p>
            <a:pPr indent="-317500" lvl="0" marL="457200" rtl="0" algn="l">
              <a:spcBef>
                <a:spcPts val="0"/>
              </a:spcBef>
              <a:spcAft>
                <a:spcPts val="0"/>
              </a:spcAft>
              <a:buSzPts val="1400"/>
              <a:buFont typeface="Libre Franklin"/>
              <a:buChar char="●"/>
            </a:pPr>
            <a:r>
              <a:rPr lang="en">
                <a:latin typeface="Libre Franklin"/>
                <a:ea typeface="Libre Franklin"/>
                <a:cs typeface="Libre Franklin"/>
                <a:sym typeface="Libre Franklin"/>
              </a:rPr>
              <a:t>If it is a bigger task, break it down into one step at a time</a:t>
            </a:r>
            <a:endParaRPr>
              <a:latin typeface="Libre Franklin"/>
              <a:ea typeface="Libre Franklin"/>
              <a:cs typeface="Libre Franklin"/>
              <a:sym typeface="Libre Franklin"/>
            </a:endParaRPr>
          </a:p>
          <a:p>
            <a:pPr indent="0" lvl="0" marL="0" rtl="0" algn="l">
              <a:spcBef>
                <a:spcPts val="0"/>
              </a:spcBef>
              <a:spcAft>
                <a:spcPts val="0"/>
              </a:spcAft>
              <a:buNone/>
            </a:pPr>
            <a:r>
              <a:rPr lang="en" sz="1600">
                <a:latin typeface="Libre Franklin"/>
                <a:ea typeface="Libre Franklin"/>
                <a:cs typeface="Libre Franklin"/>
                <a:sym typeface="Libre Franklin"/>
              </a:rPr>
              <a:t>Ø </a:t>
            </a:r>
            <a:r>
              <a:rPr lang="en">
                <a:latin typeface="Libre Franklin"/>
                <a:ea typeface="Libre Franklin"/>
                <a:cs typeface="Libre Franklin"/>
                <a:sym typeface="Libre Franklin"/>
              </a:rPr>
              <a:t>“Hang up your coat, put your bookbag away, then start homework.”</a:t>
            </a:r>
            <a:endParaRPr>
              <a:latin typeface="Libre Franklin"/>
              <a:ea typeface="Libre Franklin"/>
              <a:cs typeface="Libre Franklin"/>
              <a:sym typeface="Libre Franklin"/>
            </a:endParaRPr>
          </a:p>
          <a:p>
            <a:pPr indent="0" lvl="0" marL="0" rtl="0" algn="l">
              <a:spcBef>
                <a:spcPts val="0"/>
              </a:spcBef>
              <a:spcAft>
                <a:spcPts val="0"/>
              </a:spcAft>
              <a:buNone/>
            </a:pPr>
            <a:r>
              <a:rPr lang="en" sz="1600">
                <a:latin typeface="Libre Franklin"/>
                <a:ea typeface="Libre Franklin"/>
                <a:cs typeface="Libre Franklin"/>
                <a:sym typeface="Libre Franklin"/>
              </a:rPr>
              <a:t>Ø </a:t>
            </a:r>
            <a:r>
              <a:rPr lang="en">
                <a:latin typeface="Libre Franklin"/>
                <a:ea typeface="Libre Franklin"/>
                <a:cs typeface="Libre Franklin"/>
                <a:sym typeface="Libre Franklin"/>
              </a:rPr>
              <a:t> “Clean your room”→ “Put your dolls in the toy bin.” Then,  next step.</a:t>
            </a:r>
            <a:endParaRPr>
              <a:latin typeface="Libre Franklin"/>
              <a:ea typeface="Libre Franklin"/>
              <a:cs typeface="Libre Franklin"/>
              <a:sym typeface="Libre Franklin"/>
            </a:endParaRPr>
          </a:p>
        </p:txBody>
      </p:sp>
      <p:sp>
        <p:nvSpPr>
          <p:cNvPr id="127" name="Google Shape;127;p26"/>
          <p:cNvSpPr txBox="1"/>
          <p:nvPr/>
        </p:nvSpPr>
        <p:spPr>
          <a:xfrm>
            <a:off x="457200" y="8991600"/>
            <a:ext cx="6801000" cy="519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 We are helping to teach our children that they </a:t>
            </a:r>
            <a:r>
              <a:rPr b="1" i="1" lang="en" sz="1800" u="sng">
                <a:solidFill>
                  <a:srgbClr val="333F48"/>
                </a:solidFill>
                <a:latin typeface="Libre Franklin"/>
                <a:ea typeface="Libre Franklin"/>
                <a:cs typeface="Libre Franklin"/>
                <a:sym typeface="Libre Franklin"/>
              </a:rPr>
              <a:t>can</a:t>
            </a:r>
            <a:r>
              <a:rPr b="1" lang="en" sz="1800">
                <a:solidFill>
                  <a:srgbClr val="333F48"/>
                </a:solidFill>
                <a:latin typeface="Libre Franklin"/>
                <a:ea typeface="Libre Franklin"/>
                <a:cs typeface="Libre Franklin"/>
                <a:sym typeface="Libre Franklin"/>
              </a:rPr>
              <a:t> listen!  </a:t>
            </a:r>
            <a:endParaRPr b="1">
              <a:latin typeface="Open Sans"/>
              <a:ea typeface="Open Sans"/>
              <a:cs typeface="Open Sans"/>
              <a:sym typeface="Open Sans"/>
            </a:endParaRPr>
          </a:p>
        </p:txBody>
      </p:sp>
      <p:sp>
        <p:nvSpPr>
          <p:cNvPr id="128" name="Google Shape;128;p26"/>
          <p:cNvSpPr txBox="1"/>
          <p:nvPr/>
        </p:nvSpPr>
        <p:spPr>
          <a:xfrm>
            <a:off x="491325" y="2918525"/>
            <a:ext cx="6953400" cy="752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800">
                <a:solidFill>
                  <a:srgbClr val="333F48"/>
                </a:solidFill>
                <a:latin typeface="Libre Franklin"/>
                <a:ea typeface="Libre Franklin"/>
                <a:cs typeface="Libre Franklin"/>
                <a:sym typeface="Libre Franklin"/>
              </a:rPr>
              <a:t>Remember, only give an effective command if you really mean it and can follow through!</a:t>
            </a:r>
            <a:endParaRPr/>
          </a:p>
        </p:txBody>
      </p:sp>
      <p:sp>
        <p:nvSpPr>
          <p:cNvPr id="129" name="Google Shape;129;p26"/>
          <p:cNvSpPr txBox="1"/>
          <p:nvPr>
            <p:ph type="title"/>
          </p:nvPr>
        </p:nvSpPr>
        <p:spPr>
          <a:xfrm>
            <a:off x="705675" y="481100"/>
            <a:ext cx="6524700" cy="75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Giving Effective Instructions</a:t>
            </a:r>
            <a:endParaRPr>
              <a:solidFill>
                <a:srgbClr val="BF5700"/>
              </a:solidFill>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