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10058400" cx="7772400"/>
  <p:notesSz cx="6858000" cy="9144000"/>
  <p:embeddedFontLst>
    <p:embeddedFont>
      <p:font typeface="Libre Franklin"/>
      <p:regular r:id="rId7"/>
      <p:bold r:id="rId8"/>
      <p:italic r:id="rId9"/>
      <p:boldItalic r:id="rId10"/>
    </p:embeddedFont>
    <p:embeddedFont>
      <p:font typeface="PT Sans Narrow"/>
      <p:regular r:id="rId11"/>
      <p:bold r:id="rId12"/>
    </p:embeddedFont>
    <p:embeddedFont>
      <p:font typeface="Open Sans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7" roundtripDataSignature="AMtx7mhTVKnI+o+Jz9LH1GCh84Pe+IW4x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68" orient="horz"/>
        <p:guide pos="244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PTSansNarrow-regular.fntdata"/><Relationship Id="rId10" Type="http://schemas.openxmlformats.org/officeDocument/2006/relationships/font" Target="fonts/LibreFranklin-boldItalic.fntdata"/><Relationship Id="rId13" Type="http://schemas.openxmlformats.org/officeDocument/2006/relationships/font" Target="fonts/OpenSans-regular.fntdata"/><Relationship Id="rId12" Type="http://schemas.openxmlformats.org/officeDocument/2006/relationships/font" Target="fonts/PTSansNarrow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LibreFranklin-italic.fntdata"/><Relationship Id="rId15" Type="http://schemas.openxmlformats.org/officeDocument/2006/relationships/font" Target="fonts/OpenSans-italic.fntdata"/><Relationship Id="rId14" Type="http://schemas.openxmlformats.org/officeDocument/2006/relationships/font" Target="fonts/OpenSans-bold.fntdata"/><Relationship Id="rId17" Type="http://customschemas.google.com/relationships/presentationmetadata" Target="metadata"/><Relationship Id="rId16" Type="http://schemas.openxmlformats.org/officeDocument/2006/relationships/font" Target="fonts/OpenSans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LibreFranklin-regular.fntdata"/><Relationship Id="rId8" Type="http://schemas.openxmlformats.org/officeDocument/2006/relationships/font" Target="fonts/LibreFranklin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:notes"/>
          <p:cNvSpPr/>
          <p:nvPr>
            <p:ph idx="2" type="sldImg"/>
          </p:nvPr>
        </p:nvSpPr>
        <p:spPr>
          <a:xfrm>
            <a:off x="2105025" y="685800"/>
            <a:ext cx="2649538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4" name="Google Shape;64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/>
              <a:t>Hyperlinked web address (just in case!): https://www.apa.org/ptsd-guideline/patients-and-families/exposure-therapy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/>
          <p:nvPr/>
        </p:nvSpPr>
        <p:spPr>
          <a:xfrm>
            <a:off x="-64" y="9867147"/>
            <a:ext cx="7772400" cy="191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3"/>
          <p:cNvSpPr txBox="1"/>
          <p:nvPr>
            <p:ph type="title"/>
          </p:nvPr>
        </p:nvSpPr>
        <p:spPr>
          <a:xfrm>
            <a:off x="264945" y="870271"/>
            <a:ext cx="7242600" cy="138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2" name="Google Shape;12;p3"/>
          <p:cNvSpPr txBox="1"/>
          <p:nvPr>
            <p:ph idx="1" type="body"/>
          </p:nvPr>
        </p:nvSpPr>
        <p:spPr>
          <a:xfrm>
            <a:off x="264945" y="2476369"/>
            <a:ext cx="7242600" cy="64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2"/>
          <p:cNvSpPr/>
          <p:nvPr/>
        </p:nvSpPr>
        <p:spPr>
          <a:xfrm>
            <a:off x="-64" y="9867147"/>
            <a:ext cx="7772400" cy="191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12"/>
          <p:cNvSpPr txBox="1"/>
          <p:nvPr>
            <p:ph hasCustomPrompt="1" type="title"/>
          </p:nvPr>
        </p:nvSpPr>
        <p:spPr>
          <a:xfrm>
            <a:off x="264945" y="2551707"/>
            <a:ext cx="7242600" cy="300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8" name="Google Shape;58;p12"/>
          <p:cNvSpPr txBox="1"/>
          <p:nvPr>
            <p:ph idx="1" type="body"/>
          </p:nvPr>
        </p:nvSpPr>
        <p:spPr>
          <a:xfrm>
            <a:off x="264945" y="5858160"/>
            <a:ext cx="7242600" cy="209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9" name="Google Shape;5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Google Shape;15;p4"/>
          <p:cNvCxnSpPr/>
          <p:nvPr/>
        </p:nvCxnSpPr>
        <p:spPr>
          <a:xfrm>
            <a:off x="5956575" y="6212580"/>
            <a:ext cx="477900" cy="0"/>
          </a:xfrm>
          <a:prstGeom prst="straightConnector1">
            <a:avLst/>
          </a:prstGeom>
          <a:noFill/>
          <a:ln cap="flat" cmpd="sng" w="762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6" name="Google Shape;16;p4"/>
          <p:cNvCxnSpPr/>
          <p:nvPr/>
        </p:nvCxnSpPr>
        <p:spPr>
          <a:xfrm>
            <a:off x="1338780" y="6176136"/>
            <a:ext cx="477900" cy="0"/>
          </a:xfrm>
          <a:prstGeom prst="straightConnector1">
            <a:avLst/>
          </a:prstGeom>
          <a:noFill/>
          <a:ln cap="flat" cmpd="sng" w="762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17" name="Google Shape;17;p4"/>
          <p:cNvGrpSpPr/>
          <p:nvPr/>
        </p:nvGrpSpPr>
        <p:grpSpPr>
          <a:xfrm>
            <a:off x="853543" y="1998672"/>
            <a:ext cx="6066264" cy="298033"/>
            <a:chOff x="1346429" y="1011300"/>
            <a:chExt cx="6452100" cy="152400"/>
          </a:xfrm>
        </p:grpSpPr>
        <p:cxnSp>
          <p:nvCxnSpPr>
            <p:cNvPr id="18" name="Google Shape;18;p4"/>
            <p:cNvCxnSpPr/>
            <p:nvPr/>
          </p:nvCxnSpPr>
          <p:spPr>
            <a:xfrm rot="10800000">
              <a:off x="1346429" y="1011300"/>
              <a:ext cx="6452100" cy="0"/>
            </a:xfrm>
            <a:prstGeom prst="straightConnector1">
              <a:avLst/>
            </a:prstGeom>
            <a:noFill/>
            <a:ln cap="flat" cmpd="sng" w="7620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9" name="Google Shape;19;p4"/>
            <p:cNvCxnSpPr/>
            <p:nvPr/>
          </p:nvCxnSpPr>
          <p:spPr>
            <a:xfrm rot="10800000">
              <a:off x="1346429" y="1163700"/>
              <a:ext cx="6452100" cy="0"/>
            </a:xfrm>
            <a:prstGeom prst="straightConnector1">
              <a:avLst/>
            </a:prstGeom>
            <a:noFill/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grpSp>
        <p:nvGrpSpPr>
          <p:cNvPr id="20" name="Google Shape;20;p4"/>
          <p:cNvGrpSpPr/>
          <p:nvPr/>
        </p:nvGrpSpPr>
        <p:grpSpPr>
          <a:xfrm>
            <a:off x="853549" y="7761972"/>
            <a:ext cx="6066264" cy="298033"/>
            <a:chOff x="1346435" y="3969088"/>
            <a:chExt cx="6452100" cy="152400"/>
          </a:xfrm>
        </p:grpSpPr>
        <p:cxnSp>
          <p:nvCxnSpPr>
            <p:cNvPr id="21" name="Google Shape;21;p4"/>
            <p:cNvCxnSpPr/>
            <p:nvPr/>
          </p:nvCxnSpPr>
          <p:spPr>
            <a:xfrm>
              <a:off x="1346435" y="4121488"/>
              <a:ext cx="6452100" cy="0"/>
            </a:xfrm>
            <a:prstGeom prst="straightConnector1">
              <a:avLst/>
            </a:prstGeom>
            <a:noFill/>
            <a:ln cap="flat" cmpd="sng" w="7620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2" name="Google Shape;22;p4"/>
            <p:cNvCxnSpPr/>
            <p:nvPr/>
          </p:nvCxnSpPr>
          <p:spPr>
            <a:xfrm>
              <a:off x="1346435" y="3969088"/>
              <a:ext cx="6452100" cy="0"/>
            </a:xfrm>
            <a:prstGeom prst="straightConnector1">
              <a:avLst/>
            </a:prstGeom>
            <a:noFill/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sp>
        <p:nvSpPr>
          <p:cNvPr id="23" name="Google Shape;23;p4"/>
          <p:cNvSpPr txBox="1"/>
          <p:nvPr>
            <p:ph type="ctrTitle"/>
          </p:nvPr>
        </p:nvSpPr>
        <p:spPr>
          <a:xfrm>
            <a:off x="853528" y="3425672"/>
            <a:ext cx="6066300" cy="1999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24" name="Google Shape;24;p4"/>
          <p:cNvSpPr txBox="1"/>
          <p:nvPr>
            <p:ph idx="1" type="subTitle"/>
          </p:nvPr>
        </p:nvSpPr>
        <p:spPr>
          <a:xfrm>
            <a:off x="1816641" y="5573410"/>
            <a:ext cx="4140000" cy="155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25" name="Google Shape;25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/>
          <p:nvPr/>
        </p:nvSpPr>
        <p:spPr>
          <a:xfrm>
            <a:off x="-43" y="5029493"/>
            <a:ext cx="7772400" cy="50289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8;p5"/>
          <p:cNvSpPr txBox="1"/>
          <p:nvPr>
            <p:ph type="title"/>
          </p:nvPr>
        </p:nvSpPr>
        <p:spPr>
          <a:xfrm>
            <a:off x="264945" y="1593387"/>
            <a:ext cx="7285500" cy="184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/>
          <p:nvPr>
            <p:ph type="title"/>
          </p:nvPr>
        </p:nvSpPr>
        <p:spPr>
          <a:xfrm>
            <a:off x="264945" y="870271"/>
            <a:ext cx="7242600" cy="138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1" type="body"/>
          </p:nvPr>
        </p:nvSpPr>
        <p:spPr>
          <a:xfrm>
            <a:off x="264945" y="2476076"/>
            <a:ext cx="3399900" cy="64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3" name="Google Shape;33;p6"/>
          <p:cNvSpPr txBox="1"/>
          <p:nvPr>
            <p:ph idx="2" type="body"/>
          </p:nvPr>
        </p:nvSpPr>
        <p:spPr>
          <a:xfrm>
            <a:off x="4107540" y="2476076"/>
            <a:ext cx="3399900" cy="64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 txBox="1"/>
          <p:nvPr>
            <p:ph type="title"/>
          </p:nvPr>
        </p:nvSpPr>
        <p:spPr>
          <a:xfrm>
            <a:off x="264945" y="870271"/>
            <a:ext cx="7242600" cy="138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37" name="Google Shape;37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8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0" name="Google Shape;40;p8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1" name="Google Shape;41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6"/>
        </a:solidFill>
      </p:bgPr>
    </p:bg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 txBox="1"/>
          <p:nvPr>
            <p:ph type="title"/>
          </p:nvPr>
        </p:nvSpPr>
        <p:spPr>
          <a:xfrm>
            <a:off x="416713" y="1029307"/>
            <a:ext cx="4771500" cy="799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/>
          <p:nvPr/>
        </p:nvSpPr>
        <p:spPr>
          <a:xfrm>
            <a:off x="3886200" y="0"/>
            <a:ext cx="3886200" cy="10058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7" name="Google Shape;47;p10"/>
          <p:cNvCxnSpPr/>
          <p:nvPr/>
        </p:nvCxnSpPr>
        <p:spPr>
          <a:xfrm>
            <a:off x="4275224" y="8791200"/>
            <a:ext cx="3981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8" name="Google Shape;48;p10"/>
          <p:cNvSpPr txBox="1"/>
          <p:nvPr>
            <p:ph type="title"/>
          </p:nvPr>
        </p:nvSpPr>
        <p:spPr>
          <a:xfrm>
            <a:off x="225675" y="2033142"/>
            <a:ext cx="3438300" cy="327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9" name="Google Shape;49;p10"/>
          <p:cNvSpPr txBox="1"/>
          <p:nvPr>
            <p:ph idx="1" type="subTitle"/>
          </p:nvPr>
        </p:nvSpPr>
        <p:spPr>
          <a:xfrm>
            <a:off x="225675" y="5332556"/>
            <a:ext cx="3438300" cy="241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0" name="Google Shape;50;p10"/>
          <p:cNvSpPr txBox="1"/>
          <p:nvPr>
            <p:ph idx="2" type="body"/>
          </p:nvPr>
        </p:nvSpPr>
        <p:spPr>
          <a:xfrm>
            <a:off x="4198575" y="1416213"/>
            <a:ext cx="3261300" cy="722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Google Shape;51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 txBox="1"/>
          <p:nvPr>
            <p:ph idx="1" type="body"/>
          </p:nvPr>
        </p:nvSpPr>
        <p:spPr>
          <a:xfrm>
            <a:off x="264945" y="8273418"/>
            <a:ext cx="5099100" cy="117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T Sans Narrow"/>
              <a:buNone/>
              <a:defRPr sz="2400">
                <a:latin typeface="PT Sans Narrow"/>
                <a:ea typeface="PT Sans Narrow"/>
                <a:cs typeface="PT Sans Narrow"/>
                <a:sym typeface="PT Sans Narrow"/>
              </a:defRPr>
            </a:lvl1pPr>
          </a:lstStyle>
          <a:p/>
        </p:txBody>
      </p:sp>
      <p:sp>
        <p:nvSpPr>
          <p:cNvPr id="54" name="Google Shape;54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trop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264945" y="870271"/>
            <a:ext cx="7242600" cy="138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i="0" sz="3600" u="none" cap="none" strike="noStrik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i="0" sz="3600" u="none" cap="none" strike="noStrik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i="0" sz="3600" u="none" cap="none" strike="noStrik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i="0" sz="3600" u="none" cap="none" strike="noStrik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i="0" sz="3600" u="none" cap="none" strike="noStrik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i="0" sz="3600" u="none" cap="none" strike="noStrik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i="0" sz="3600" u="none" cap="none" strike="noStrik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i="0" sz="3600" u="none" cap="none" strike="noStrik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i="0" sz="3600" u="none" cap="none" strike="noStrik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264945" y="2476369"/>
            <a:ext cx="7242600" cy="64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Open Sans"/>
              <a:buChar char="●"/>
              <a:defRPr b="0" i="0" sz="18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 b="0" i="0" sz="14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 b="0" i="0" sz="14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 b="0" i="0" sz="14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 b="0" i="0" sz="14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 b="0" i="0" sz="14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 b="0" i="0" sz="14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 b="0" i="0" sz="14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Open Sans"/>
              <a:buChar char="■"/>
              <a:defRPr b="0" i="0" sz="14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www.apa.org/ptsd-guideline/patients-and-families/exposure-therapy" TargetMode="External"/><Relationship Id="rId4" Type="http://schemas.openxmlformats.org/officeDocument/2006/relationships/hyperlink" Target="https://www.apa.org/ptsd-guideline/patients-and-families/exposure-therapy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"/>
          <p:cNvSpPr txBox="1"/>
          <p:nvPr>
            <p:ph type="title"/>
          </p:nvPr>
        </p:nvSpPr>
        <p:spPr>
          <a:xfrm>
            <a:off x="357200" y="489400"/>
            <a:ext cx="7058100" cy="72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>
                <a:solidFill>
                  <a:srgbClr val="BF570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Exposure Therapy</a:t>
            </a:r>
            <a:endParaRPr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67" name="Google Shape;67;p1"/>
          <p:cNvSpPr txBox="1"/>
          <p:nvPr>
            <p:ph idx="1" type="body"/>
          </p:nvPr>
        </p:nvSpPr>
        <p:spPr>
          <a:xfrm>
            <a:off x="357200" y="1142200"/>
            <a:ext cx="7058100" cy="366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What is Exposure therapy? </a:t>
            </a:r>
            <a:endParaRPr b="1" sz="1600">
              <a:solidFill>
                <a:srgbClr val="333F48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Exposure therapy is a psychological treatment designed to </a:t>
            </a:r>
            <a:r>
              <a:rPr b="1"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help people confront their fears in an attempt to break patterns of avoidance that get in the way of their lives.</a:t>
            </a:r>
            <a:r>
              <a:rPr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In this form of therapy, the professional creates a safe space in which to ‘expose’  people to the things they fear or avoid. Exposure can help reduce fear and decreases avoidance over time.</a:t>
            </a:r>
            <a:endParaRPr b="1" sz="1600">
              <a:solidFill>
                <a:srgbClr val="333F48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333F48"/>
              </a:buClr>
              <a:buSzPts val="1600"/>
              <a:buNone/>
            </a:pPr>
            <a:r>
              <a:rPr b="1"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Exposure therapy can be helpful for those who suffer from many problems, including: </a:t>
            </a:r>
            <a:r>
              <a:rPr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phobias, panic disorder, social anxiety disorder, obsessive-compulsive disorder, posttraumatic stress disorder, generalized anxiety disorder, and more.</a:t>
            </a:r>
            <a:endParaRPr b="1" sz="1600">
              <a:solidFill>
                <a:srgbClr val="333F48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228600" lvl="0" marL="45720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333F48"/>
              </a:buClr>
              <a:buSzPts val="1600"/>
              <a:buFont typeface="Libre Franklin"/>
              <a:buNone/>
            </a:pPr>
            <a:r>
              <a:t/>
            </a:r>
            <a:endParaRPr>
              <a:solidFill>
                <a:srgbClr val="333F48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68" name="Google Shape;68;p1"/>
          <p:cNvSpPr txBox="1"/>
          <p:nvPr/>
        </p:nvSpPr>
        <p:spPr>
          <a:xfrm>
            <a:off x="357150" y="4806100"/>
            <a:ext cx="7058100" cy="33666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" sz="1600" u="none" cap="none" strike="noStrike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Exposure Hierarchy Ladder Activity</a:t>
            </a:r>
            <a:endParaRPr b="0" i="0" sz="1600" u="none" cap="none" strike="noStrike">
              <a:solidFill>
                <a:srgbClr val="000000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Libre Franklin"/>
              <a:buChar char="●"/>
            </a:pPr>
            <a:r>
              <a:rPr lang="en" sz="1600">
                <a:latin typeface="Libre Franklin"/>
                <a:ea typeface="Libre Franklin"/>
                <a:cs typeface="Libre Franklin"/>
                <a:sym typeface="Libre Franklin"/>
              </a:rPr>
              <a:t>Create a list of feared activities, with the least-feared items at the bottom, and most feared at the top, </a:t>
            </a:r>
            <a:r>
              <a:rPr b="0" i="0" lang="en" sz="1600" u="none" cap="none" strike="noStrike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writing down your anticipated anxiety at each level. </a:t>
            </a:r>
            <a:endParaRPr/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Libre Franklin"/>
              <a:buChar char="●"/>
            </a:pPr>
            <a:r>
              <a:rPr b="0" i="0" lang="en" sz="1600" u="none" cap="none" strike="noStrike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From there, you start at</a:t>
            </a:r>
            <a:r>
              <a:rPr lang="en" sz="1600">
                <a:latin typeface="Libre Franklin"/>
                <a:ea typeface="Libre Franklin"/>
                <a:cs typeface="Libre Franklin"/>
                <a:sym typeface="Libre Franklin"/>
              </a:rPr>
              <a:t> a less difficult activity</a:t>
            </a:r>
            <a:r>
              <a:rPr b="0" i="0" lang="en" sz="1600" u="none" cap="none" strike="noStrike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and stay in the activity </a:t>
            </a:r>
            <a:r>
              <a:rPr lang="en" sz="1600">
                <a:latin typeface="Libre Franklin"/>
                <a:ea typeface="Libre Franklin"/>
                <a:cs typeface="Libre Franklin"/>
                <a:sym typeface="Libre Franklin"/>
              </a:rPr>
              <a:t>to prove to yourself that you can withstand anxiety even if it makes you feel uncomfortable.</a:t>
            </a:r>
            <a:endParaRPr/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Libre Franklin"/>
              <a:buChar char="●"/>
            </a:pPr>
            <a:r>
              <a:rPr b="0" i="0" lang="en" sz="1600" u="none" cap="none" strike="noStrike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After successfully completing</a:t>
            </a:r>
            <a:r>
              <a:rPr lang="en" sz="1600">
                <a:latin typeface="Libre Franklin"/>
                <a:ea typeface="Libre Franklin"/>
                <a:cs typeface="Libre Franklin"/>
                <a:sym typeface="Libre Franklin"/>
              </a:rPr>
              <a:t> one </a:t>
            </a:r>
            <a:r>
              <a:rPr b="0" i="0" lang="en" sz="1600" u="none" cap="none" strike="noStrike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ladder rung, reward yourself and continue on to the next step! </a:t>
            </a:r>
            <a:r>
              <a:rPr lang="en" sz="1600">
                <a:latin typeface="Libre Franklin"/>
                <a:ea typeface="Libre Franklin"/>
                <a:cs typeface="Libre Franklin"/>
                <a:sym typeface="Libre Franklin"/>
              </a:rPr>
              <a:t>Repeat often in order to practice facing fears, with lots of variety so that you learn to face fears in all the ways you may encounter those fears later. </a:t>
            </a:r>
            <a:endParaRPr b="0" i="0" sz="1600" u="none" cap="none" strike="noStrike">
              <a:solidFill>
                <a:srgbClr val="000000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69" name="Google Shape;69;p1"/>
          <p:cNvSpPr txBox="1"/>
          <p:nvPr/>
        </p:nvSpPr>
        <p:spPr>
          <a:xfrm>
            <a:off x="342425" y="8172855"/>
            <a:ext cx="6694500" cy="6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" sz="1600" u="none" cap="none" strike="noStrike">
                <a:solidFill>
                  <a:srgbClr val="333F48"/>
                </a:solidFill>
                <a:latin typeface="Open Sans"/>
                <a:ea typeface="Open Sans"/>
                <a:cs typeface="Open Sans"/>
                <a:sym typeface="Open Sans"/>
              </a:rPr>
              <a:t>Want to learn more?</a:t>
            </a:r>
            <a:endParaRPr b="1" i="0" sz="1600" u="none" cap="none" strike="noStrike">
              <a:solidFill>
                <a:srgbClr val="333F48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127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1600" u="none" cap="none" strike="noStrike">
                <a:solidFill>
                  <a:srgbClr val="333F48"/>
                </a:solidFill>
                <a:latin typeface="Open Sans"/>
                <a:ea typeface="Open Sans"/>
                <a:cs typeface="Open Sans"/>
                <a:sym typeface="Open Sans"/>
              </a:rPr>
              <a:t>Visit </a:t>
            </a:r>
            <a:r>
              <a:rPr b="0" i="0" lang="en" sz="1600" u="sng" cap="none" strike="noStrike">
                <a:solidFill>
                  <a:srgbClr val="BF5700"/>
                </a:solidFill>
                <a:latin typeface="Open Sans"/>
                <a:ea typeface="Open Sans"/>
                <a:cs typeface="Open Sans"/>
                <a:sym typeface="Open Sans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this website</a:t>
            </a:r>
            <a:r>
              <a:rPr b="0" i="0" lang="en" sz="1600" u="sng" cap="none" strike="noStrike">
                <a:solidFill>
                  <a:srgbClr val="333F48"/>
                </a:solidFill>
                <a:latin typeface="Open Sans"/>
                <a:ea typeface="Open Sans"/>
                <a:cs typeface="Open Sans"/>
                <a:sym typeface="Open Sans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 </a:t>
            </a:r>
            <a:r>
              <a:rPr b="0" i="0" lang="en" sz="1600" u="none" cap="none" strike="noStrike">
                <a:solidFill>
                  <a:srgbClr val="333F48"/>
                </a:solidFill>
                <a:latin typeface="Open Sans"/>
                <a:ea typeface="Open Sans"/>
                <a:cs typeface="Open Sans"/>
                <a:sym typeface="Open Sans"/>
              </a:rPr>
              <a:t>for more information on exposure therapy.</a:t>
            </a:r>
            <a:endParaRPr b="0" i="0" sz="1600" u="none" cap="none" strike="noStrike">
              <a:solidFill>
                <a:srgbClr val="333F48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ropic">
  <a:themeElements>
    <a:clrScheme name="Tropic">
      <a:dk1>
        <a:srgbClr val="A1E8D9"/>
      </a:dk1>
      <a:lt1>
        <a:srgbClr val="FFFFFF"/>
      </a:lt1>
      <a:dk2>
        <a:srgbClr val="695D46"/>
      </a:dk2>
      <a:lt2>
        <a:srgbClr val="B3A77D"/>
      </a:lt2>
      <a:accent1>
        <a:srgbClr val="EF6C00"/>
      </a:accent1>
      <a:accent2>
        <a:srgbClr val="009668"/>
      </a:accent2>
      <a:accent3>
        <a:srgbClr val="4DB6AC"/>
      </a:accent3>
      <a:accent4>
        <a:srgbClr val="FF9800"/>
      </a:accent4>
      <a:accent5>
        <a:srgbClr val="CE93D8"/>
      </a:accent5>
      <a:accent6>
        <a:srgbClr val="EEFF41"/>
      </a:accent6>
      <a:hlink>
        <a:srgbClr val="CE93D8"/>
      </a:hlink>
      <a:folHlink>
        <a:srgbClr val="CE93D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