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Lst>
  <p:sldSz cy="10058400" cx="7315200"/>
  <p:notesSz cx="6858000" cy="9144000"/>
  <p:embeddedFontLst>
    <p:embeddedFont>
      <p:font typeface="Libre Franklin"/>
      <p:regular r:id="rId8"/>
      <p:bold r:id="rId9"/>
      <p:italic r:id="rId10"/>
      <p:boldItalic r:id="rId11"/>
    </p:embeddedFont>
    <p:embeddedFont>
      <p:font typeface="PT Sans Narrow"/>
      <p:regular r:id="rId12"/>
      <p:bold r:id="rId13"/>
    </p:embeddedFont>
    <p:embeddedFont>
      <p:font typeface="Open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30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boldItalic.fntdata"/><Relationship Id="rId10" Type="http://schemas.openxmlformats.org/officeDocument/2006/relationships/font" Target="fonts/LibreFranklin-italic.fntdata"/><Relationship Id="rId13" Type="http://schemas.openxmlformats.org/officeDocument/2006/relationships/font" Target="fonts/PTSansNarrow-bold.fntdata"/><Relationship Id="rId12" Type="http://schemas.openxmlformats.org/officeDocument/2006/relationships/font" Target="fonts/PTSansNarrow-regular.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bold.fntdata"/><Relationship Id="rId15" Type="http://schemas.openxmlformats.org/officeDocument/2006/relationships/font" Target="fonts/OpenSans-bold.fntdata"/><Relationship Id="rId14" Type="http://schemas.openxmlformats.org/officeDocument/2006/relationships/font" Target="fonts/OpenSans-regular.fntdata"/><Relationship Id="rId17" Type="http://schemas.openxmlformats.org/officeDocument/2006/relationships/font" Target="fonts/OpenSans-boldItalic.fntdata"/><Relationship Id="rId16" Type="http://schemas.openxmlformats.org/officeDocument/2006/relationships/font" Target="fonts/OpenSans-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LibreFrankli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a7ccba664a_1_71:notes"/>
          <p:cNvSpPr/>
          <p:nvPr>
            <p:ph idx="2" type="sldImg"/>
          </p:nvPr>
        </p:nvSpPr>
        <p:spPr>
          <a:xfrm>
            <a:off x="2182410" y="685800"/>
            <a:ext cx="2493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a7ccba664a_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456058"/>
            <a:ext cx="6816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49360" y="5542289"/>
            <a:ext cx="6816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2163089"/>
            <a:ext cx="6816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49360" y="6164351"/>
            <a:ext cx="6816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5606188" y="6212580"/>
            <a:ext cx="449700" cy="0"/>
          </a:xfrm>
          <a:prstGeom prst="straightConnector1">
            <a:avLst/>
          </a:prstGeom>
          <a:noFill/>
          <a:ln cap="flat" cmpd="sng" w="76200">
            <a:solidFill>
              <a:schemeClr val="lt2"/>
            </a:solidFill>
            <a:prstDash val="solid"/>
            <a:round/>
            <a:headEnd len="sm" w="sm" type="none"/>
            <a:tailEnd len="sm" w="sm" type="none"/>
          </a:ln>
        </p:spPr>
      </p:cxnSp>
      <p:cxnSp>
        <p:nvCxnSpPr>
          <p:cNvPr id="56" name="Google Shape;56;p14"/>
          <p:cNvCxnSpPr/>
          <p:nvPr/>
        </p:nvCxnSpPr>
        <p:spPr>
          <a:xfrm>
            <a:off x="1260028" y="6176136"/>
            <a:ext cx="449700" cy="0"/>
          </a:xfrm>
          <a:prstGeom prst="straightConnector1">
            <a:avLst/>
          </a:prstGeom>
          <a:noFill/>
          <a:ln cap="flat" cmpd="sng" w="76200">
            <a:solidFill>
              <a:schemeClr val="lt2"/>
            </a:solidFill>
            <a:prstDash val="solid"/>
            <a:round/>
            <a:headEnd len="sm" w="sm" type="none"/>
            <a:tailEnd len="sm" w="sm" type="none"/>
          </a:ln>
        </p:spPr>
      </p:cxnSp>
      <p:grpSp>
        <p:nvGrpSpPr>
          <p:cNvPr id="57" name="Google Shape;57;p14"/>
          <p:cNvGrpSpPr/>
          <p:nvPr/>
        </p:nvGrpSpPr>
        <p:grpSpPr>
          <a:xfrm>
            <a:off x="803342" y="1998672"/>
            <a:ext cx="5709463" cy="298033"/>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59" name="Google Shape;59;p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0" name="Google Shape;60;p14"/>
          <p:cNvGrpSpPr/>
          <p:nvPr/>
        </p:nvGrpSpPr>
        <p:grpSpPr>
          <a:xfrm>
            <a:off x="803348" y="7761972"/>
            <a:ext cx="5709463" cy="298033"/>
            <a:chOff x="1346435" y="3969088"/>
            <a:chExt cx="6452100" cy="152400"/>
          </a:xfrm>
        </p:grpSpPr>
        <p:cxnSp>
          <p:nvCxnSpPr>
            <p:cNvPr id="61" name="Google Shape;61;p1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2" name="Google Shape;62;p1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3" name="Google Shape;63;p14"/>
          <p:cNvSpPr txBox="1"/>
          <p:nvPr>
            <p:ph type="ctrTitle"/>
          </p:nvPr>
        </p:nvSpPr>
        <p:spPr>
          <a:xfrm>
            <a:off x="803320" y="3425672"/>
            <a:ext cx="5709600" cy="1999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64" name="Google Shape;64;p14"/>
          <p:cNvSpPr txBox="1"/>
          <p:nvPr>
            <p:ph idx="1" type="subTitle"/>
          </p:nvPr>
        </p:nvSpPr>
        <p:spPr>
          <a:xfrm>
            <a:off x="1709780" y="5573410"/>
            <a:ext cx="3896400" cy="15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5" name="Google Shape;65;p14"/>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15"/>
          <p:cNvSpPr/>
          <p:nvPr/>
        </p:nvSpPr>
        <p:spPr>
          <a:xfrm>
            <a:off x="-40" y="5029493"/>
            <a:ext cx="73152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249360" y="1593387"/>
            <a:ext cx="6856800" cy="18420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69" name="Google Shape;69;p15"/>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6"/>
          <p:cNvSpPr/>
          <p:nvPr/>
        </p:nvSpPr>
        <p:spPr>
          <a:xfrm>
            <a:off x="-60" y="9867147"/>
            <a:ext cx="73152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type="title"/>
          </p:nvPr>
        </p:nvSpPr>
        <p:spPr>
          <a:xfrm>
            <a:off x="249360" y="870271"/>
            <a:ext cx="6816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3" name="Google Shape;73;p16"/>
          <p:cNvSpPr txBox="1"/>
          <p:nvPr>
            <p:ph idx="1" type="body"/>
          </p:nvPr>
        </p:nvSpPr>
        <p:spPr>
          <a:xfrm>
            <a:off x="249360" y="2476369"/>
            <a:ext cx="6816600" cy="6458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74" name="Google Shape;74;p16"/>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49360" y="870271"/>
            <a:ext cx="6816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7" name="Google Shape;77;p17"/>
          <p:cNvSpPr txBox="1"/>
          <p:nvPr>
            <p:ph idx="1" type="body"/>
          </p:nvPr>
        </p:nvSpPr>
        <p:spPr>
          <a:xfrm>
            <a:off x="249360" y="2476076"/>
            <a:ext cx="31998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8" name="Google Shape;78;p17"/>
          <p:cNvSpPr txBox="1"/>
          <p:nvPr>
            <p:ph idx="2" type="body"/>
          </p:nvPr>
        </p:nvSpPr>
        <p:spPr>
          <a:xfrm>
            <a:off x="3865920" y="2476076"/>
            <a:ext cx="31998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7"/>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49360" y="870271"/>
            <a:ext cx="6816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2" name="Google Shape;82;p18"/>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49360" y="1086507"/>
            <a:ext cx="2246400" cy="147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49360" y="2717440"/>
            <a:ext cx="2246400" cy="6217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6" name="Google Shape;86;p19"/>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392200" y="1029307"/>
            <a:ext cx="4490700" cy="7999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657600" y="0"/>
            <a:ext cx="36576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21"/>
          <p:cNvCxnSpPr/>
          <p:nvPr/>
        </p:nvCxnSpPr>
        <p:spPr>
          <a:xfrm>
            <a:off x="4023740" y="8791200"/>
            <a:ext cx="3747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12400" y="2033142"/>
            <a:ext cx="3236100" cy="327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4" name="Google Shape;94;p21"/>
          <p:cNvSpPr txBox="1"/>
          <p:nvPr>
            <p:ph idx="1" type="subTitle"/>
          </p:nvPr>
        </p:nvSpPr>
        <p:spPr>
          <a:xfrm>
            <a:off x="212400" y="5332556"/>
            <a:ext cx="3236100" cy="2415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3951600" y="1416213"/>
            <a:ext cx="3069600" cy="7226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4206107"/>
            <a:ext cx="6816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49360" y="8273418"/>
            <a:ext cx="4799100" cy="11709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0" y="9867147"/>
            <a:ext cx="73152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3"/>
          <p:cNvSpPr txBox="1"/>
          <p:nvPr>
            <p:ph hasCustomPrompt="1" type="title"/>
          </p:nvPr>
        </p:nvSpPr>
        <p:spPr>
          <a:xfrm>
            <a:off x="249360" y="2551707"/>
            <a:ext cx="6816600" cy="300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49360" y="5858160"/>
            <a:ext cx="6816600" cy="20955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4" name="Google Shape;104;p23"/>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6777966" y="9119180"/>
            <a:ext cx="4392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49360" y="2253729"/>
            <a:ext cx="6816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49360" y="2253729"/>
            <a:ext cx="31998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865920" y="2253729"/>
            <a:ext cx="31998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1086507"/>
            <a:ext cx="22464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49360" y="2717440"/>
            <a:ext cx="22464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80293"/>
            <a:ext cx="50943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44"/>
            <a:ext cx="36576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411542"/>
            <a:ext cx="32361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2400" y="5481569"/>
            <a:ext cx="32361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951600" y="1415969"/>
            <a:ext cx="30696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8273124"/>
            <a:ext cx="47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870271"/>
            <a:ext cx="6816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49360" y="2253729"/>
            <a:ext cx="6816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6777966" y="9119180"/>
            <a:ext cx="4389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49360" y="870271"/>
            <a:ext cx="6816600" cy="13833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49360" y="2476369"/>
            <a:ext cx="6816600" cy="64587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6777966" y="9119180"/>
            <a:ext cx="439200" cy="7698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423012" y="433950"/>
            <a:ext cx="6642900" cy="1209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Enuresis</a:t>
            </a:r>
            <a:endParaRPr>
              <a:latin typeface="Libre Franklin"/>
              <a:ea typeface="Libre Franklin"/>
              <a:cs typeface="Libre Franklin"/>
              <a:sym typeface="Libre Franklin"/>
            </a:endParaRPr>
          </a:p>
        </p:txBody>
      </p:sp>
      <p:sp>
        <p:nvSpPr>
          <p:cNvPr id="112" name="Google Shape;112;p25"/>
          <p:cNvSpPr txBox="1"/>
          <p:nvPr>
            <p:ph idx="1" type="body"/>
          </p:nvPr>
        </p:nvSpPr>
        <p:spPr>
          <a:xfrm>
            <a:off x="336150" y="1519150"/>
            <a:ext cx="6642900" cy="4270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rgbClr val="333F48"/>
                </a:solidFill>
                <a:latin typeface="Libre Franklin"/>
                <a:ea typeface="Libre Franklin"/>
                <a:cs typeface="Libre Franklin"/>
                <a:sym typeface="Libre Franklin"/>
              </a:rPr>
              <a:t>What is a  </a:t>
            </a:r>
            <a:r>
              <a:rPr b="1" lang="en" sz="1600">
                <a:solidFill>
                  <a:srgbClr val="333F48"/>
                </a:solidFill>
                <a:latin typeface="Libre Franklin"/>
                <a:ea typeface="Libre Franklin"/>
                <a:cs typeface="Libre Franklin"/>
                <a:sym typeface="Libre Franklin"/>
              </a:rPr>
              <a:t>Enuresis</a:t>
            </a:r>
            <a:r>
              <a:rPr lang="en" sz="1600">
                <a:solidFill>
                  <a:srgbClr val="333F48"/>
                </a:solidFill>
                <a:latin typeface="Libre Franklin"/>
                <a:ea typeface="Libre Franklin"/>
                <a:cs typeface="Libre Franklin"/>
                <a:sym typeface="Libre Franklin"/>
              </a:rPr>
              <a:t>?</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Enuresis is involuntary or unintentional urination that occurs in individuals 5 or older (or equivalent developmental age). </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To be considered enuresis, the condition must be significantly disruptive to the individuals life in that either it occurs frequently (at least twice a week for 3 months) or creates impairment at school, home or a job. </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Urination may occur only during the nighttime, daytime, or both.</a:t>
            </a:r>
            <a:endParaRPr sz="1600">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sz="1600">
                <a:solidFill>
                  <a:srgbClr val="333F48"/>
                </a:solidFill>
                <a:latin typeface="Libre Franklin"/>
                <a:ea typeface="Libre Franklin"/>
                <a:cs typeface="Libre Franklin"/>
                <a:sym typeface="Libre Franklin"/>
              </a:rPr>
              <a:t>Will it go away on its own?</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While enuresis is relatively common in children, it often does not go away on its own and so can require intervention by a specialist.</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Children who have enuresis may develop low self-esteem without support in addressing this issue.</a:t>
            </a:r>
            <a:endParaRPr sz="1600">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t/>
            </a:r>
            <a:endParaRPr sz="1400">
              <a:solidFill>
                <a:srgbClr val="333F48"/>
              </a:solidFill>
              <a:latin typeface="Libre Franklin"/>
              <a:ea typeface="Libre Franklin"/>
              <a:cs typeface="Libre Franklin"/>
              <a:sym typeface="Libre Franklin"/>
            </a:endParaRPr>
          </a:p>
        </p:txBody>
      </p:sp>
      <p:sp>
        <p:nvSpPr>
          <p:cNvPr id="113" name="Google Shape;113;p25"/>
          <p:cNvSpPr txBox="1"/>
          <p:nvPr/>
        </p:nvSpPr>
        <p:spPr>
          <a:xfrm>
            <a:off x="423000" y="5966850"/>
            <a:ext cx="6413400" cy="27009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Libre Franklin"/>
                <a:ea typeface="Libre Franklin"/>
                <a:cs typeface="Libre Franklin"/>
                <a:sym typeface="Libre Franklin"/>
              </a:rPr>
              <a:t>Treatments for this Disorder</a:t>
            </a:r>
            <a:endParaRPr sz="18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Start by consulting with your </a:t>
            </a:r>
            <a:r>
              <a:rPr b="1" lang="en" sz="1600">
                <a:latin typeface="Libre Franklin"/>
                <a:ea typeface="Libre Franklin"/>
                <a:cs typeface="Libre Franklin"/>
                <a:sym typeface="Libre Franklin"/>
              </a:rPr>
              <a:t>primary care physician</a:t>
            </a:r>
            <a:r>
              <a:rPr lang="en" sz="1600">
                <a:latin typeface="Libre Franklin"/>
                <a:ea typeface="Libre Franklin"/>
                <a:cs typeface="Libre Franklin"/>
                <a:sym typeface="Libre Franklin"/>
              </a:rPr>
              <a:t> to rule out any medical reason for enuresis. Your child’s primary care physician may also be helpful as some children may benefit from medical treatment</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Research suggests that </a:t>
            </a:r>
            <a:r>
              <a:rPr b="1" lang="en" sz="1600">
                <a:latin typeface="Libre Franklin"/>
                <a:ea typeface="Libre Franklin"/>
                <a:cs typeface="Libre Franklin"/>
                <a:sym typeface="Libre Franklin"/>
              </a:rPr>
              <a:t>behavioral therapy using a urine alarm</a:t>
            </a:r>
            <a:r>
              <a:rPr lang="en" sz="1600">
                <a:latin typeface="Libre Franklin"/>
                <a:ea typeface="Libre Franklin"/>
                <a:cs typeface="Libre Franklin"/>
                <a:sym typeface="Libre Franklin"/>
              </a:rPr>
              <a:t> has the greatest evidence for decreasing symptoms of enuresis. The alarm helps the child learn when they need to urinate so that they can begin to go to the bathroom when they need to. </a:t>
            </a:r>
            <a:endParaRPr sz="1600">
              <a:latin typeface="Libre Franklin"/>
              <a:ea typeface="Libre Franklin"/>
              <a:cs typeface="Libre Franklin"/>
              <a:sym typeface="Libre Franklin"/>
            </a:endParaRPr>
          </a:p>
          <a:p>
            <a:pPr indent="0" lvl="0" marL="457200" rtl="0" algn="l">
              <a:spcBef>
                <a:spcPts val="0"/>
              </a:spcBef>
              <a:spcAft>
                <a:spcPts val="0"/>
              </a:spcAft>
              <a:buNone/>
            </a:pPr>
            <a:r>
              <a:t/>
            </a:r>
            <a:endParaRPr sz="1800">
              <a:latin typeface="Libre Franklin"/>
              <a:ea typeface="Libre Franklin"/>
              <a:cs typeface="Libre Franklin"/>
              <a:sym typeface="Libre Franklin"/>
            </a:endParaRPr>
          </a:p>
        </p:txBody>
      </p:sp>
      <p:sp>
        <p:nvSpPr>
          <p:cNvPr id="114" name="Google Shape;114;p25"/>
          <p:cNvSpPr txBox="1"/>
          <p:nvPr/>
        </p:nvSpPr>
        <p:spPr>
          <a:xfrm>
            <a:off x="6987012" y="5966850"/>
            <a:ext cx="5881500" cy="7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