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</p:sldMasterIdLst>
  <p:notesMasterIdLst>
    <p:notesMasterId r:id="rId6"/>
  </p:notesMasterIdLst>
  <p:sldIdLst>
    <p:sldId id="256" r:id="rId7"/>
  </p:sldIdLst>
  <p:sldSz cy="10058400" cx="7772400"/>
  <p:notesSz cx="6858000" cy="9144000"/>
  <p:embeddedFontLst>
    <p:embeddedFont>
      <p:font typeface="Libre Franklin"/>
      <p:regular r:id="rId8"/>
      <p:bold r:id="rId9"/>
      <p:italic r:id="rId10"/>
      <p:boldItalic r:id="rId11"/>
    </p:embeddedFont>
    <p:embeddedFont>
      <p:font typeface="PT Sans Narrow"/>
      <p:regular r:id="rId12"/>
      <p:bold r:id="rId13"/>
    </p:embeddedFont>
    <p:embeddedFont>
      <p:font typeface="Open Sans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jHGaJr4ZFy9imLW7ZZb9gtRZ4g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ibreFranklin-boldItalic.fntdata"/><Relationship Id="rId10" Type="http://schemas.openxmlformats.org/officeDocument/2006/relationships/font" Target="fonts/LibreFranklin-italic.fntdata"/><Relationship Id="rId13" Type="http://schemas.openxmlformats.org/officeDocument/2006/relationships/font" Target="fonts/PTSansNarrow-bold.fntdata"/><Relationship Id="rId12" Type="http://schemas.openxmlformats.org/officeDocument/2006/relationships/font" Target="fonts/PTSansNarrow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LibreFranklin-bold.fntdata"/><Relationship Id="rId15" Type="http://schemas.openxmlformats.org/officeDocument/2006/relationships/font" Target="fonts/OpenSans-bold.fntdata"/><Relationship Id="rId14" Type="http://schemas.openxmlformats.org/officeDocument/2006/relationships/font" Target="fonts/OpenSans-regular.fntdata"/><Relationship Id="rId17" Type="http://schemas.openxmlformats.org/officeDocument/2006/relationships/font" Target="fonts/OpenSans-boldItalic.fntdata"/><Relationship Id="rId16" Type="http://schemas.openxmlformats.org/officeDocument/2006/relationships/font" Target="fonts/OpenSans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font" Target="fonts/LibreFrankl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/>
          <p:nvPr>
            <p:ph idx="2" type="sldImg"/>
          </p:nvPr>
        </p:nvSpPr>
        <p:spPr>
          <a:xfrm>
            <a:off x="2105025" y="685800"/>
            <a:ext cx="2649538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/>
          <p:nvPr/>
        </p:nvSpPr>
        <p:spPr>
          <a:xfrm>
            <a:off x="-64" y="9867147"/>
            <a:ext cx="7772400" cy="191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2"/>
          <p:cNvSpPr txBox="1"/>
          <p:nvPr>
            <p:ph hasCustomPrompt="1" type="title"/>
          </p:nvPr>
        </p:nvSpPr>
        <p:spPr>
          <a:xfrm>
            <a:off x="264945" y="2551707"/>
            <a:ext cx="7242600" cy="300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2"/>
          <p:cNvSpPr txBox="1"/>
          <p:nvPr>
            <p:ph idx="1" type="body"/>
          </p:nvPr>
        </p:nvSpPr>
        <p:spPr>
          <a:xfrm>
            <a:off x="264945" y="5858160"/>
            <a:ext cx="7242600" cy="20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76" name="Google Shape;76;p1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0" name="Google Shape;80;p18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1" name="Google Shape;81;p1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0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7" name="Google Shape;87;p20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91" name="Google Shape;91;p2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2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22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95" name="Google Shape;95;p22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6" name="Google Shape;96;p22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7" name="Google Shape;97;p2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4"/>
          <p:cNvCxnSpPr/>
          <p:nvPr/>
        </p:nvCxnSpPr>
        <p:spPr>
          <a:xfrm>
            <a:off x="5956575" y="6212580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" name="Google Shape;16;p4"/>
          <p:cNvCxnSpPr/>
          <p:nvPr/>
        </p:nvCxnSpPr>
        <p:spPr>
          <a:xfrm>
            <a:off x="1338780" y="6176136"/>
            <a:ext cx="4779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7" name="Google Shape;17;p4"/>
          <p:cNvGrpSpPr/>
          <p:nvPr/>
        </p:nvGrpSpPr>
        <p:grpSpPr>
          <a:xfrm>
            <a:off x="853543" y="1998672"/>
            <a:ext cx="6066264" cy="298033"/>
            <a:chOff x="1346429" y="1011300"/>
            <a:chExt cx="6452100" cy="152400"/>
          </a:xfrm>
        </p:grpSpPr>
        <p:cxnSp>
          <p:nvCxnSpPr>
            <p:cNvPr id="18" name="Google Shape;18;p4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4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20" name="Google Shape;20;p4"/>
          <p:cNvGrpSpPr/>
          <p:nvPr/>
        </p:nvGrpSpPr>
        <p:grpSpPr>
          <a:xfrm>
            <a:off x="853549" y="7761972"/>
            <a:ext cx="6066264" cy="298033"/>
            <a:chOff x="1346435" y="3969088"/>
            <a:chExt cx="6452100" cy="152400"/>
          </a:xfrm>
        </p:grpSpPr>
        <p:cxnSp>
          <p:nvCxnSpPr>
            <p:cNvPr id="21" name="Google Shape;21;p4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2" name="Google Shape;22;p4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23" name="Google Shape;23;p4"/>
          <p:cNvSpPr txBox="1"/>
          <p:nvPr>
            <p:ph type="ctrTitle"/>
          </p:nvPr>
        </p:nvSpPr>
        <p:spPr>
          <a:xfrm>
            <a:off x="853528" y="3425672"/>
            <a:ext cx="6066300" cy="199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1816641" y="5573410"/>
            <a:ext cx="41400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3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100" name="Google Shape;100;p2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4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03" name="Google Shape;103;p24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4" name="Google Shape;104;p2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-43" y="5029493"/>
            <a:ext cx="7772400" cy="502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264945" y="1593387"/>
            <a:ext cx="7285500" cy="184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264945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6"/>
          <p:cNvSpPr txBox="1"/>
          <p:nvPr>
            <p:ph idx="2" type="body"/>
          </p:nvPr>
        </p:nvSpPr>
        <p:spPr>
          <a:xfrm>
            <a:off x="4107540" y="2476076"/>
            <a:ext cx="33999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8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416713" y="1029307"/>
            <a:ext cx="4771500" cy="79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/>
          <p:nvPr/>
        </p:nvSpPr>
        <p:spPr>
          <a:xfrm>
            <a:off x="3886200" y="0"/>
            <a:ext cx="3886200" cy="10058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10"/>
          <p:cNvCxnSpPr/>
          <p:nvPr/>
        </p:nvCxnSpPr>
        <p:spPr>
          <a:xfrm>
            <a:off x="4275224" y="8791200"/>
            <a:ext cx="398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0"/>
          <p:cNvSpPr txBox="1"/>
          <p:nvPr>
            <p:ph type="title"/>
          </p:nvPr>
        </p:nvSpPr>
        <p:spPr>
          <a:xfrm>
            <a:off x="225675" y="2033142"/>
            <a:ext cx="3438300" cy="327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10"/>
          <p:cNvSpPr txBox="1"/>
          <p:nvPr>
            <p:ph idx="1" type="subTitle"/>
          </p:nvPr>
        </p:nvSpPr>
        <p:spPr>
          <a:xfrm>
            <a:off x="225675" y="5332556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4198575" y="1416213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264945" y="8273418"/>
            <a:ext cx="5099100" cy="117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64945" y="870271"/>
            <a:ext cx="7242600" cy="138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i="0" sz="3600" u="none" cap="none" strike="noStrik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64945" y="2476369"/>
            <a:ext cx="7242600" cy="64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b="0" i="0" sz="18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 b="0" i="0" sz="14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>
            <p:ph type="title"/>
          </p:nvPr>
        </p:nvSpPr>
        <p:spPr>
          <a:xfrm>
            <a:off x="657225" y="379825"/>
            <a:ext cx="6524700" cy="7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">
                <a:solidFill>
                  <a:srgbClr val="BF57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Eating Disorders</a:t>
            </a:r>
            <a:endParaRPr>
              <a:solidFill>
                <a:srgbClr val="BF57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2" name="Google Shape;112;p1"/>
          <p:cNvSpPr txBox="1"/>
          <p:nvPr>
            <p:ph idx="1" type="body"/>
          </p:nvPr>
        </p:nvSpPr>
        <p:spPr>
          <a:xfrm>
            <a:off x="428625" y="1056025"/>
            <a:ext cx="6905700" cy="195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Eating disorders are disturbances in eating behaviors that interfere with life functioning.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Anorexia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involves intentional avoidance of eating which leads to the person being unhealthily underweight, while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bulimia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is characterized by periods of binge eating and purging (through exercise, vomiting, or other means), and </a:t>
            </a:r>
            <a:r>
              <a:rPr b="1"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binge-eating disorder</a:t>
            </a:r>
            <a:r>
              <a:rPr lang="en" sz="1700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consists of binge eating without purging. </a:t>
            </a:r>
            <a:endParaRPr b="1"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3" name="Google Shape;113;p1"/>
          <p:cNvSpPr txBox="1"/>
          <p:nvPr/>
        </p:nvSpPr>
        <p:spPr>
          <a:xfrm>
            <a:off x="3944625" y="6661125"/>
            <a:ext cx="3389700" cy="2333100"/>
          </a:xfrm>
          <a:prstGeom prst="rect">
            <a:avLst/>
          </a:prstGeom>
          <a:solidFill>
            <a:schemeClr val="accent2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 Options:</a:t>
            </a:r>
            <a:endParaRPr b="1" i="0" sz="1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Cognitive Behavioral Therapy (CBT): works to identify distorted or unhelpful thinking patterns to change inaccurate beliefs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FFFF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Treatment plans can include individual, group, or family therapy, medications, medical care, and nutritional counseling</a:t>
            </a:r>
            <a:endParaRPr b="0" i="0" sz="1400" u="none" cap="none" strike="noStrike">
              <a:solidFill>
                <a:srgbClr val="FFFFFF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428625" y="4658775"/>
            <a:ext cx="3389700" cy="184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Risk Factors:</a:t>
            </a:r>
            <a:endParaRPr b="1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Prior mental health struggles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Family history of eating disorders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Age of the child, life transitions, and extracurricular activities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Prevalence of dieting behaviors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Psychological health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5" name="Google Shape;115;p1"/>
          <p:cNvSpPr txBox="1"/>
          <p:nvPr/>
        </p:nvSpPr>
        <p:spPr>
          <a:xfrm>
            <a:off x="428625" y="6661125"/>
            <a:ext cx="3389700" cy="2333100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Symptoms:</a:t>
            </a:r>
            <a:endParaRPr b="1" i="0" sz="14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Brittle nails and hair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Feeling tired or sleepy most of the time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Chronically inflamed or sore throat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 drop in body temperature, leaving the person feeling cold all the time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Muscle wasting and weakness</a:t>
            </a:r>
            <a:endParaRPr b="0" i="0" sz="1400" u="none" cap="none" strike="noStrike">
              <a:solidFill>
                <a:schemeClr val="lt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6" name="Google Shape;116;p1"/>
          <p:cNvSpPr txBox="1"/>
          <p:nvPr/>
        </p:nvSpPr>
        <p:spPr>
          <a:xfrm>
            <a:off x="3944625" y="4658775"/>
            <a:ext cx="3389700" cy="1842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Warning Signs:</a:t>
            </a:r>
            <a:endParaRPr b="1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Preoccupation with food, weight, or body shape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An intense fear of gaining weight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Distorted body image</a:t>
            </a:r>
            <a:endParaRPr/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Libre Franklin"/>
              <a:buChar char="●"/>
            </a:pPr>
            <a:r>
              <a:rPr b="0" i="0" lang="en" sz="14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Eating alone or in secret to avoid embarrassment</a:t>
            </a:r>
            <a:endParaRPr b="0" i="0" sz="1400" u="none" cap="none" strike="noStrike">
              <a:solidFill>
                <a:srgbClr val="000000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17" name="Google Shape;117;p1"/>
          <p:cNvSpPr txBox="1"/>
          <p:nvPr/>
        </p:nvSpPr>
        <p:spPr>
          <a:xfrm>
            <a:off x="428625" y="3033725"/>
            <a:ext cx="6905700" cy="17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Myth</a:t>
            </a:r>
            <a:r>
              <a:rPr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Eating disorders are a lifestyle choice.</a:t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Fact</a:t>
            </a:r>
            <a:r>
              <a:rPr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Eating disorders are serious and often fatal illnesses.</a:t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33F48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Myth</a:t>
            </a:r>
            <a:r>
              <a:rPr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Eating disorders only affect young women.</a:t>
            </a: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Fact</a:t>
            </a:r>
            <a:r>
              <a:rPr lang="en">
                <a:solidFill>
                  <a:srgbClr val="333F48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: They can affect people of all ages, racial/ethnic backgrounds, genders, and body weights.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