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</p:sldIdLst>
  <p:sldSz cy="10058400" cx="7315200"/>
  <p:notesSz cx="6858000" cy="9144000"/>
  <p:embeddedFontLst>
    <p:embeddedFont>
      <p:font typeface="Libre Franklin"/>
      <p:regular r:id="rId8"/>
      <p:bold r:id="rId9"/>
      <p:italic r:id="rId10"/>
      <p:boldItalic r:id="rId11"/>
    </p:embeddedFont>
    <p:embeddedFont>
      <p:font typeface="PT Sans Narrow"/>
      <p:regular r:id="rId12"/>
      <p:bold r:id="rId13"/>
    </p:embeddedFont>
    <p:embeddedFont>
      <p:font typeface="Open Sans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30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ibreFranklin-boldItalic.fntdata"/><Relationship Id="rId10" Type="http://schemas.openxmlformats.org/officeDocument/2006/relationships/font" Target="fonts/LibreFranklin-italic.fntdata"/><Relationship Id="rId13" Type="http://schemas.openxmlformats.org/officeDocument/2006/relationships/font" Target="fonts/PTSansNarrow-bold.fntdata"/><Relationship Id="rId12" Type="http://schemas.openxmlformats.org/officeDocument/2006/relationships/font" Target="fonts/PTSansNarrow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ibreFranklin-bold.fntdata"/><Relationship Id="rId15" Type="http://schemas.openxmlformats.org/officeDocument/2006/relationships/font" Target="fonts/OpenSans-bold.fntdata"/><Relationship Id="rId14" Type="http://schemas.openxmlformats.org/officeDocument/2006/relationships/font" Target="fonts/OpenSans-regular.fntdata"/><Relationship Id="rId17" Type="http://schemas.openxmlformats.org/officeDocument/2006/relationships/font" Target="fonts/OpenSans-boldItalic.fntdata"/><Relationship Id="rId16" Type="http://schemas.openxmlformats.org/officeDocument/2006/relationships/font" Target="fonts/OpenSans-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LibreFranklin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82413" y="685800"/>
            <a:ext cx="2493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a7ccba664a_1_71:notes"/>
          <p:cNvSpPr/>
          <p:nvPr>
            <p:ph idx="2" type="sldImg"/>
          </p:nvPr>
        </p:nvSpPr>
        <p:spPr>
          <a:xfrm>
            <a:off x="2182410" y="685800"/>
            <a:ext cx="2493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a7ccba664a_1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49367" y="1456058"/>
            <a:ext cx="6816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49360" y="5542289"/>
            <a:ext cx="6816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49360" y="2163089"/>
            <a:ext cx="6816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49360" y="6164351"/>
            <a:ext cx="6816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Google Shape;55;p14"/>
          <p:cNvCxnSpPr/>
          <p:nvPr/>
        </p:nvCxnSpPr>
        <p:spPr>
          <a:xfrm>
            <a:off x="5606188" y="6212580"/>
            <a:ext cx="4497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6" name="Google Shape;56;p14"/>
          <p:cNvCxnSpPr/>
          <p:nvPr/>
        </p:nvCxnSpPr>
        <p:spPr>
          <a:xfrm>
            <a:off x="1260028" y="6176136"/>
            <a:ext cx="4497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57" name="Google Shape;57;p14"/>
          <p:cNvGrpSpPr/>
          <p:nvPr/>
        </p:nvGrpSpPr>
        <p:grpSpPr>
          <a:xfrm>
            <a:off x="803342" y="1998672"/>
            <a:ext cx="5709463" cy="298033"/>
            <a:chOff x="1346429" y="1011300"/>
            <a:chExt cx="6452100" cy="152400"/>
          </a:xfrm>
        </p:grpSpPr>
        <p:cxnSp>
          <p:nvCxnSpPr>
            <p:cNvPr id="58" name="Google Shape;58;p14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9" name="Google Shape;59;p14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60" name="Google Shape;60;p14"/>
          <p:cNvGrpSpPr/>
          <p:nvPr/>
        </p:nvGrpSpPr>
        <p:grpSpPr>
          <a:xfrm>
            <a:off x="803348" y="7761972"/>
            <a:ext cx="5709463" cy="298033"/>
            <a:chOff x="1346435" y="3969088"/>
            <a:chExt cx="6452100" cy="152400"/>
          </a:xfrm>
        </p:grpSpPr>
        <p:cxnSp>
          <p:nvCxnSpPr>
            <p:cNvPr id="61" name="Google Shape;61;p14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62" name="Google Shape;62;p14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63" name="Google Shape;63;p14"/>
          <p:cNvSpPr txBox="1"/>
          <p:nvPr>
            <p:ph type="ctrTitle"/>
          </p:nvPr>
        </p:nvSpPr>
        <p:spPr>
          <a:xfrm>
            <a:off x="803320" y="3425672"/>
            <a:ext cx="5709600" cy="1999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64" name="Google Shape;64;p14"/>
          <p:cNvSpPr txBox="1"/>
          <p:nvPr>
            <p:ph idx="1" type="subTitle"/>
          </p:nvPr>
        </p:nvSpPr>
        <p:spPr>
          <a:xfrm>
            <a:off x="1709780" y="5573410"/>
            <a:ext cx="38964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5" name="Google Shape;65;p14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/>
          <p:nvPr/>
        </p:nvSpPr>
        <p:spPr>
          <a:xfrm>
            <a:off x="-40" y="5029493"/>
            <a:ext cx="7315200" cy="5028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type="title"/>
          </p:nvPr>
        </p:nvSpPr>
        <p:spPr>
          <a:xfrm>
            <a:off x="249360" y="1593387"/>
            <a:ext cx="6856800" cy="18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69" name="Google Shape;69;p15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/>
          <p:nvPr/>
        </p:nvSpPr>
        <p:spPr>
          <a:xfrm>
            <a:off x="-60" y="9867147"/>
            <a:ext cx="7315200" cy="191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6"/>
          <p:cNvSpPr txBox="1"/>
          <p:nvPr>
            <p:ph type="title"/>
          </p:nvPr>
        </p:nvSpPr>
        <p:spPr>
          <a:xfrm>
            <a:off x="249360" y="870271"/>
            <a:ext cx="6816600" cy="13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249360" y="2476369"/>
            <a:ext cx="6816600" cy="64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4" name="Google Shape;74;p16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>
            <p:ph type="title"/>
          </p:nvPr>
        </p:nvSpPr>
        <p:spPr>
          <a:xfrm>
            <a:off x="249360" y="870271"/>
            <a:ext cx="6816600" cy="13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" type="body"/>
          </p:nvPr>
        </p:nvSpPr>
        <p:spPr>
          <a:xfrm>
            <a:off x="249360" y="2476076"/>
            <a:ext cx="3199800" cy="64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8" name="Google Shape;78;p17"/>
          <p:cNvSpPr txBox="1"/>
          <p:nvPr>
            <p:ph idx="2" type="body"/>
          </p:nvPr>
        </p:nvSpPr>
        <p:spPr>
          <a:xfrm>
            <a:off x="3865920" y="2476076"/>
            <a:ext cx="3199800" cy="64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>
            <p:ph type="title"/>
          </p:nvPr>
        </p:nvSpPr>
        <p:spPr>
          <a:xfrm>
            <a:off x="249360" y="870271"/>
            <a:ext cx="6816600" cy="138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249360" y="1086507"/>
            <a:ext cx="22464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5" name="Google Shape;85;p19"/>
          <p:cNvSpPr txBox="1"/>
          <p:nvPr>
            <p:ph idx="1" type="body"/>
          </p:nvPr>
        </p:nvSpPr>
        <p:spPr>
          <a:xfrm>
            <a:off x="249360" y="2717440"/>
            <a:ext cx="22464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6" name="Google Shape;86;p19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6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/>
          <p:nvPr>
            <p:ph type="title"/>
          </p:nvPr>
        </p:nvSpPr>
        <p:spPr>
          <a:xfrm>
            <a:off x="392200" y="1029307"/>
            <a:ext cx="44907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9" name="Google Shape;89;p20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1"/>
          <p:cNvSpPr/>
          <p:nvPr/>
        </p:nvSpPr>
        <p:spPr>
          <a:xfrm>
            <a:off x="3657600" y="0"/>
            <a:ext cx="3657600" cy="10058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2" name="Google Shape;92;p21"/>
          <p:cNvCxnSpPr/>
          <p:nvPr/>
        </p:nvCxnSpPr>
        <p:spPr>
          <a:xfrm>
            <a:off x="4023740" y="8791200"/>
            <a:ext cx="3747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3" name="Google Shape;93;p21"/>
          <p:cNvSpPr txBox="1"/>
          <p:nvPr>
            <p:ph type="title"/>
          </p:nvPr>
        </p:nvSpPr>
        <p:spPr>
          <a:xfrm>
            <a:off x="212400" y="2033142"/>
            <a:ext cx="3236100" cy="327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94" name="Google Shape;94;p21"/>
          <p:cNvSpPr txBox="1"/>
          <p:nvPr>
            <p:ph idx="1" type="subTitle"/>
          </p:nvPr>
        </p:nvSpPr>
        <p:spPr>
          <a:xfrm>
            <a:off x="212400" y="5332556"/>
            <a:ext cx="32361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95" name="Google Shape;95;p21"/>
          <p:cNvSpPr txBox="1"/>
          <p:nvPr>
            <p:ph idx="2" type="body"/>
          </p:nvPr>
        </p:nvSpPr>
        <p:spPr>
          <a:xfrm>
            <a:off x="3951600" y="1416213"/>
            <a:ext cx="3069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6" name="Google Shape;96;p21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49360" y="4206107"/>
            <a:ext cx="6816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2"/>
          <p:cNvSpPr txBox="1"/>
          <p:nvPr>
            <p:ph idx="1" type="body"/>
          </p:nvPr>
        </p:nvSpPr>
        <p:spPr>
          <a:xfrm>
            <a:off x="249360" y="8273418"/>
            <a:ext cx="4799100" cy="1170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99" name="Google Shape;99;p22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3"/>
          <p:cNvSpPr/>
          <p:nvPr/>
        </p:nvSpPr>
        <p:spPr>
          <a:xfrm>
            <a:off x="-60" y="9867147"/>
            <a:ext cx="7315200" cy="191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3"/>
          <p:cNvSpPr txBox="1"/>
          <p:nvPr>
            <p:ph hasCustomPrompt="1" type="title"/>
          </p:nvPr>
        </p:nvSpPr>
        <p:spPr>
          <a:xfrm>
            <a:off x="249360" y="2551707"/>
            <a:ext cx="6816600" cy="300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03" name="Google Shape;103;p23"/>
          <p:cNvSpPr txBox="1"/>
          <p:nvPr>
            <p:ph idx="1" type="body"/>
          </p:nvPr>
        </p:nvSpPr>
        <p:spPr>
          <a:xfrm>
            <a:off x="249360" y="5858160"/>
            <a:ext cx="68166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4" name="Google Shape;104;p23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4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49360" y="870271"/>
            <a:ext cx="6816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49360" y="2253729"/>
            <a:ext cx="6816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49360" y="870271"/>
            <a:ext cx="6816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49360" y="2253729"/>
            <a:ext cx="31998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865920" y="2253729"/>
            <a:ext cx="31998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49360" y="870271"/>
            <a:ext cx="6816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49360" y="1086507"/>
            <a:ext cx="22464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49360" y="2717440"/>
            <a:ext cx="22464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392200" y="880293"/>
            <a:ext cx="50943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657600" y="-244"/>
            <a:ext cx="36576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2400" y="2411542"/>
            <a:ext cx="32361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2400" y="5481569"/>
            <a:ext cx="32361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3951600" y="1415969"/>
            <a:ext cx="3069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49360" y="8273124"/>
            <a:ext cx="47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9360" y="870271"/>
            <a:ext cx="6816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9360" y="2253729"/>
            <a:ext cx="6816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6777966" y="9119180"/>
            <a:ext cx="4389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249360" y="870271"/>
            <a:ext cx="6816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249360" y="2476369"/>
            <a:ext cx="68166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6777966" y="9119180"/>
            <a:ext cx="4392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5"/>
          <p:cNvSpPr txBox="1"/>
          <p:nvPr>
            <p:ph type="title"/>
          </p:nvPr>
        </p:nvSpPr>
        <p:spPr>
          <a:xfrm>
            <a:off x="423012" y="433950"/>
            <a:ext cx="6642900" cy="120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BF57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Disruptive Behavior</a:t>
            </a:r>
            <a:r>
              <a:rPr lang="en"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endParaRPr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2" name="Google Shape;112;p25"/>
          <p:cNvSpPr txBox="1"/>
          <p:nvPr>
            <p:ph idx="1" type="body"/>
          </p:nvPr>
        </p:nvSpPr>
        <p:spPr>
          <a:xfrm>
            <a:off x="336150" y="1220750"/>
            <a:ext cx="6816600" cy="304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●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Disruptive behaviors refer to a pattern of uncooperative, defiant, argumentative behavior that a child may show.  Most children will show some defiant behavior as they grow up, but it can become a problem if it is </a:t>
            </a: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interfering at home or at school. </a:t>
            </a:r>
            <a:endParaRPr b="1"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●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Disruptive behavior in children and adolescents is</a:t>
            </a:r>
            <a:r>
              <a:rPr b="1"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usually the result of many factors </a:t>
            </a: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and many children will show disruptive behaviors at some point in their lives. These factors may include child-level factors, parent-level factors, life events, and consequences for child misbehavior (MATCH-ADTC; Chorpita &amp; Weisz, 2009).  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●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Parents and other adults in a child’s life have the ability to reduce disruptive behavior by changing the consequences for child misbehavior and using a variety of skills that your therapist will teach you that are supported by extensive research.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rgbClr val="333F48"/>
              </a:buClr>
              <a:buSzPts val="1600"/>
              <a:buFont typeface="Libre Franklin"/>
              <a:buChar char="●"/>
            </a:pPr>
            <a:r>
              <a:rPr lang="en" sz="16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These skills can be used in many settings including home, school, or any other setting in which your child shows these behaviors. </a:t>
            </a:r>
            <a:endParaRPr sz="16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3" name="Google Shape;113;p25"/>
          <p:cNvSpPr txBox="1"/>
          <p:nvPr/>
        </p:nvSpPr>
        <p:spPr>
          <a:xfrm>
            <a:off x="423600" y="6065300"/>
            <a:ext cx="6468000" cy="25542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Libre Franklin"/>
                <a:ea typeface="Libre Franklin"/>
                <a:cs typeface="Libre Franklin"/>
                <a:sym typeface="Libre Franklin"/>
              </a:rPr>
              <a:t>Treatments for this Disorder</a:t>
            </a:r>
            <a:endParaRPr b="1" sz="18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Libre Franklin"/>
              <a:buChar char="●"/>
            </a:pPr>
            <a:r>
              <a:rPr lang="en" sz="1600">
                <a:latin typeface="Libre Franklin"/>
                <a:ea typeface="Libre Franklin"/>
                <a:cs typeface="Libre Franklin"/>
                <a:sym typeface="Libre Franklin"/>
              </a:rPr>
              <a:t>There is an large body of research that suggests that </a:t>
            </a:r>
            <a:r>
              <a:rPr b="1" lang="en" sz="1600">
                <a:latin typeface="Libre Franklin"/>
                <a:ea typeface="Libre Franklin"/>
                <a:cs typeface="Libre Franklin"/>
                <a:sym typeface="Libre Franklin"/>
              </a:rPr>
              <a:t>parent or caregiver-focused therapy</a:t>
            </a:r>
            <a:r>
              <a:rPr lang="en" sz="1600">
                <a:latin typeface="Libre Franklin"/>
                <a:ea typeface="Libre Franklin"/>
                <a:cs typeface="Libre Franklin"/>
                <a:sym typeface="Libre Franklin"/>
              </a:rPr>
              <a:t> is an effective way to reduce child disruptive behavior. </a:t>
            </a:r>
            <a:endParaRPr sz="16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Libre Franklin"/>
              <a:buChar char="●"/>
            </a:pPr>
            <a:r>
              <a:rPr lang="en" sz="1600">
                <a:latin typeface="Libre Franklin"/>
                <a:ea typeface="Libre Franklin"/>
                <a:cs typeface="Libre Franklin"/>
                <a:sym typeface="Libre Franklin"/>
              </a:rPr>
              <a:t>This type of cognitive behavioral therapy focuses on changing the consequences for child misbehavior and increasing attention and positive consequences for appropriate child behavior. </a:t>
            </a:r>
            <a:endParaRPr sz="16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4" name="Google Shape;114;p25"/>
          <p:cNvSpPr txBox="1"/>
          <p:nvPr/>
        </p:nvSpPr>
        <p:spPr>
          <a:xfrm>
            <a:off x="6987012" y="5966850"/>
            <a:ext cx="5881500" cy="7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