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4"/>
  </p:sldMasterIdLst>
  <p:notesMasterIdLst>
    <p:notesMasterId r:id="rId5"/>
  </p:notesMasterIdLst>
  <p:sldIdLst>
    <p:sldId id="256" r:id="rId6"/>
  </p:sldIdLst>
  <p:sldSz cy="10058400" cx="7772400"/>
  <p:notesSz cx="6858000" cy="9144000"/>
  <p:embeddedFontLst>
    <p:embeddedFont>
      <p:font typeface="Libre Franklin"/>
      <p:regular r:id="rId7"/>
      <p:bold r:id="rId8"/>
      <p:italic r:id="rId9"/>
      <p:boldItalic r:id="rId10"/>
    </p:embeddedFont>
    <p:embeddedFont>
      <p:font typeface="PT Sans Narrow"/>
      <p:regular r:id="rId11"/>
      <p:bold r:id="rId12"/>
    </p:embeddedFont>
    <p:embeddedFont>
      <p:font typeface="Open Sans"/>
      <p:regular r:id="rId13"/>
      <p:bold r:id="rId14"/>
      <p:italic r:id="rId15"/>
      <p:boldItalic r:id="rId16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3168">
          <p15:clr>
            <a:srgbClr val="A4A3A4"/>
          </p15:clr>
        </p15:guide>
        <p15:guide id="2" pos="2448">
          <p15:clr>
            <a:srgbClr val="A4A3A4"/>
          </p15:clr>
        </p15:guide>
      </p15:sldGuideLst>
    </p:ext>
    <p:ext uri="http://customooxmlschemas.google.com/">
      <go:slidesCustomData xmlns:go="http://customooxmlschemas.google.com/" r:id="rId17" roundtripDataSignature="AMtx7mgb4IIbvIqpbW/V4LY/5oec494iQ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3168" orient="horz"/>
        <p:guide pos="2448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PTSansNarrow-regular.fntdata"/><Relationship Id="rId10" Type="http://schemas.openxmlformats.org/officeDocument/2006/relationships/font" Target="fonts/LibreFranklin-boldItalic.fntdata"/><Relationship Id="rId13" Type="http://schemas.openxmlformats.org/officeDocument/2006/relationships/font" Target="fonts/OpenSans-regular.fntdata"/><Relationship Id="rId12" Type="http://schemas.openxmlformats.org/officeDocument/2006/relationships/font" Target="fonts/PTSansNarrow-bold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font" Target="fonts/LibreFranklin-italic.fntdata"/><Relationship Id="rId15" Type="http://schemas.openxmlformats.org/officeDocument/2006/relationships/font" Target="fonts/OpenSans-italic.fntdata"/><Relationship Id="rId14" Type="http://schemas.openxmlformats.org/officeDocument/2006/relationships/font" Target="fonts/OpenSans-bold.fntdata"/><Relationship Id="rId17" Type="http://customschemas.google.com/relationships/presentationmetadata" Target="metadata"/><Relationship Id="rId16" Type="http://schemas.openxmlformats.org/officeDocument/2006/relationships/font" Target="fonts/OpenSans-bold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font" Target="fonts/LibreFranklin-regular.fntdata"/><Relationship Id="rId8" Type="http://schemas.openxmlformats.org/officeDocument/2006/relationships/font" Target="fonts/LibreFranklin-bold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2104480" y="685800"/>
            <a:ext cx="2649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845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845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845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845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:notes"/>
          <p:cNvSpPr/>
          <p:nvPr>
            <p:ph idx="2" type="sldImg"/>
          </p:nvPr>
        </p:nvSpPr>
        <p:spPr>
          <a:xfrm>
            <a:off x="2105025" y="685800"/>
            <a:ext cx="2649538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4" name="Google Shape;64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3"/>
          <p:cNvSpPr/>
          <p:nvPr/>
        </p:nvSpPr>
        <p:spPr>
          <a:xfrm>
            <a:off x="-64" y="9867147"/>
            <a:ext cx="7772400" cy="1914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" name="Google Shape;11;p3"/>
          <p:cNvSpPr txBox="1"/>
          <p:nvPr>
            <p:ph type="title"/>
          </p:nvPr>
        </p:nvSpPr>
        <p:spPr>
          <a:xfrm>
            <a:off x="264945" y="870271"/>
            <a:ext cx="7242600" cy="1383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/>
        </p:txBody>
      </p:sp>
      <p:sp>
        <p:nvSpPr>
          <p:cNvPr id="12" name="Google Shape;12;p3"/>
          <p:cNvSpPr txBox="1"/>
          <p:nvPr>
            <p:ph idx="1" type="body"/>
          </p:nvPr>
        </p:nvSpPr>
        <p:spPr>
          <a:xfrm>
            <a:off x="264945" y="2476369"/>
            <a:ext cx="7242600" cy="6458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3" name="Google Shape;13;p3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12"/>
          <p:cNvSpPr/>
          <p:nvPr/>
        </p:nvSpPr>
        <p:spPr>
          <a:xfrm>
            <a:off x="-64" y="9867147"/>
            <a:ext cx="7772400" cy="1914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" name="Google Shape;57;p12"/>
          <p:cNvSpPr txBox="1"/>
          <p:nvPr>
            <p:ph hasCustomPrompt="1" type="title"/>
          </p:nvPr>
        </p:nvSpPr>
        <p:spPr>
          <a:xfrm>
            <a:off x="264945" y="2551707"/>
            <a:ext cx="7242600" cy="3008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58" name="Google Shape;58;p12"/>
          <p:cNvSpPr txBox="1"/>
          <p:nvPr>
            <p:ph idx="1" type="body"/>
          </p:nvPr>
        </p:nvSpPr>
        <p:spPr>
          <a:xfrm>
            <a:off x="264945" y="5858160"/>
            <a:ext cx="7242600" cy="2095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59" name="Google Shape;59;p12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3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4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5" name="Google Shape;15;p4"/>
          <p:cNvCxnSpPr/>
          <p:nvPr/>
        </p:nvCxnSpPr>
        <p:spPr>
          <a:xfrm>
            <a:off x="5956575" y="6212580"/>
            <a:ext cx="477900" cy="0"/>
          </a:xfrm>
          <a:prstGeom prst="straightConnector1">
            <a:avLst/>
          </a:prstGeom>
          <a:noFill/>
          <a:ln cap="flat" cmpd="sng" w="76200">
            <a:solidFill>
              <a:schemeClr val="lt2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6" name="Google Shape;16;p4"/>
          <p:cNvCxnSpPr/>
          <p:nvPr/>
        </p:nvCxnSpPr>
        <p:spPr>
          <a:xfrm>
            <a:off x="1338780" y="6176136"/>
            <a:ext cx="477900" cy="0"/>
          </a:xfrm>
          <a:prstGeom prst="straightConnector1">
            <a:avLst/>
          </a:prstGeom>
          <a:noFill/>
          <a:ln cap="flat" cmpd="sng" w="76200">
            <a:solidFill>
              <a:schemeClr val="lt2"/>
            </a:solidFill>
            <a:prstDash val="solid"/>
            <a:round/>
            <a:headEnd len="sm" w="sm" type="none"/>
            <a:tailEnd len="sm" w="sm" type="none"/>
          </a:ln>
        </p:spPr>
      </p:cxnSp>
      <p:grpSp>
        <p:nvGrpSpPr>
          <p:cNvPr id="17" name="Google Shape;17;p4"/>
          <p:cNvGrpSpPr/>
          <p:nvPr/>
        </p:nvGrpSpPr>
        <p:grpSpPr>
          <a:xfrm>
            <a:off x="853543" y="1998672"/>
            <a:ext cx="6066264" cy="298033"/>
            <a:chOff x="1346429" y="1011300"/>
            <a:chExt cx="6452100" cy="152400"/>
          </a:xfrm>
        </p:grpSpPr>
        <p:cxnSp>
          <p:nvCxnSpPr>
            <p:cNvPr id="18" name="Google Shape;18;p4"/>
            <p:cNvCxnSpPr/>
            <p:nvPr/>
          </p:nvCxnSpPr>
          <p:spPr>
            <a:xfrm rot="10800000">
              <a:off x="1346429" y="1011300"/>
              <a:ext cx="6452100" cy="0"/>
            </a:xfrm>
            <a:prstGeom prst="straightConnector1">
              <a:avLst/>
            </a:prstGeom>
            <a:noFill/>
            <a:ln cap="flat" cmpd="sng" w="76200">
              <a:solidFill>
                <a:schemeClr val="accent3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19" name="Google Shape;19;p4"/>
            <p:cNvCxnSpPr/>
            <p:nvPr/>
          </p:nvCxnSpPr>
          <p:spPr>
            <a:xfrm rot="10800000">
              <a:off x="1346429" y="1163700"/>
              <a:ext cx="6452100" cy="0"/>
            </a:xfrm>
            <a:prstGeom prst="straightConnector1">
              <a:avLst/>
            </a:prstGeom>
            <a:noFill/>
            <a:ln cap="flat" cmpd="sng" w="9525">
              <a:solidFill>
                <a:schemeClr val="accent3"/>
              </a:solidFill>
              <a:prstDash val="solid"/>
              <a:round/>
              <a:headEnd len="sm" w="sm" type="none"/>
              <a:tailEnd len="sm" w="sm" type="none"/>
            </a:ln>
          </p:spPr>
        </p:cxnSp>
      </p:grpSp>
      <p:grpSp>
        <p:nvGrpSpPr>
          <p:cNvPr id="20" name="Google Shape;20;p4"/>
          <p:cNvGrpSpPr/>
          <p:nvPr/>
        </p:nvGrpSpPr>
        <p:grpSpPr>
          <a:xfrm>
            <a:off x="853549" y="7761972"/>
            <a:ext cx="6066264" cy="298033"/>
            <a:chOff x="1346435" y="3969088"/>
            <a:chExt cx="6452100" cy="152400"/>
          </a:xfrm>
        </p:grpSpPr>
        <p:cxnSp>
          <p:nvCxnSpPr>
            <p:cNvPr id="21" name="Google Shape;21;p4"/>
            <p:cNvCxnSpPr/>
            <p:nvPr/>
          </p:nvCxnSpPr>
          <p:spPr>
            <a:xfrm>
              <a:off x="1346435" y="4121488"/>
              <a:ext cx="6452100" cy="0"/>
            </a:xfrm>
            <a:prstGeom prst="straightConnector1">
              <a:avLst/>
            </a:prstGeom>
            <a:noFill/>
            <a:ln cap="flat" cmpd="sng" w="76200">
              <a:solidFill>
                <a:schemeClr val="accent3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22" name="Google Shape;22;p4"/>
            <p:cNvCxnSpPr/>
            <p:nvPr/>
          </p:nvCxnSpPr>
          <p:spPr>
            <a:xfrm>
              <a:off x="1346435" y="3969088"/>
              <a:ext cx="6452100" cy="0"/>
            </a:xfrm>
            <a:prstGeom prst="straightConnector1">
              <a:avLst/>
            </a:prstGeom>
            <a:noFill/>
            <a:ln cap="flat" cmpd="sng" w="9525">
              <a:solidFill>
                <a:schemeClr val="accent3"/>
              </a:solidFill>
              <a:prstDash val="solid"/>
              <a:round/>
              <a:headEnd len="sm" w="sm" type="none"/>
              <a:tailEnd len="sm" w="sm" type="none"/>
            </a:ln>
          </p:spPr>
        </p:cxnSp>
      </p:grpSp>
      <p:sp>
        <p:nvSpPr>
          <p:cNvPr id="23" name="Google Shape;23;p4"/>
          <p:cNvSpPr txBox="1"/>
          <p:nvPr>
            <p:ph type="ctrTitle"/>
          </p:nvPr>
        </p:nvSpPr>
        <p:spPr>
          <a:xfrm>
            <a:off x="853528" y="3425672"/>
            <a:ext cx="6066300" cy="19995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9pPr>
          </a:lstStyle>
          <a:p/>
        </p:txBody>
      </p:sp>
      <p:sp>
        <p:nvSpPr>
          <p:cNvPr id="24" name="Google Shape;24;p4"/>
          <p:cNvSpPr txBox="1"/>
          <p:nvPr>
            <p:ph idx="1" type="subTitle"/>
          </p:nvPr>
        </p:nvSpPr>
        <p:spPr>
          <a:xfrm>
            <a:off x="1816641" y="5573410"/>
            <a:ext cx="4140000" cy="1550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25" name="Google Shape;25;p4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5"/>
          <p:cNvSpPr/>
          <p:nvPr/>
        </p:nvSpPr>
        <p:spPr>
          <a:xfrm>
            <a:off x="-43" y="5029493"/>
            <a:ext cx="7772400" cy="50289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" name="Google Shape;28;p5"/>
          <p:cNvSpPr txBox="1"/>
          <p:nvPr>
            <p:ph type="title"/>
          </p:nvPr>
        </p:nvSpPr>
        <p:spPr>
          <a:xfrm>
            <a:off x="264945" y="1593387"/>
            <a:ext cx="7285500" cy="184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/>
        </p:txBody>
      </p:sp>
      <p:sp>
        <p:nvSpPr>
          <p:cNvPr id="29" name="Google Shape;29;p5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30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6"/>
          <p:cNvSpPr txBox="1"/>
          <p:nvPr>
            <p:ph type="title"/>
          </p:nvPr>
        </p:nvSpPr>
        <p:spPr>
          <a:xfrm>
            <a:off x="264945" y="870271"/>
            <a:ext cx="7242600" cy="1383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/>
        </p:txBody>
      </p:sp>
      <p:sp>
        <p:nvSpPr>
          <p:cNvPr id="32" name="Google Shape;32;p6"/>
          <p:cNvSpPr txBox="1"/>
          <p:nvPr>
            <p:ph idx="1" type="body"/>
          </p:nvPr>
        </p:nvSpPr>
        <p:spPr>
          <a:xfrm>
            <a:off x="264945" y="2476076"/>
            <a:ext cx="3399900" cy="6458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3" name="Google Shape;33;p6"/>
          <p:cNvSpPr txBox="1"/>
          <p:nvPr>
            <p:ph idx="2" type="body"/>
          </p:nvPr>
        </p:nvSpPr>
        <p:spPr>
          <a:xfrm>
            <a:off x="4107540" y="2476076"/>
            <a:ext cx="3399900" cy="6458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4" name="Google Shape;34;p6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7"/>
          <p:cNvSpPr txBox="1"/>
          <p:nvPr>
            <p:ph type="title"/>
          </p:nvPr>
        </p:nvSpPr>
        <p:spPr>
          <a:xfrm>
            <a:off x="264945" y="870271"/>
            <a:ext cx="7242600" cy="1383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/>
        </p:txBody>
      </p:sp>
      <p:sp>
        <p:nvSpPr>
          <p:cNvPr id="37" name="Google Shape;37;p7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8"/>
          <p:cNvSpPr txBox="1"/>
          <p:nvPr>
            <p:ph type="title"/>
          </p:nvPr>
        </p:nvSpPr>
        <p:spPr>
          <a:xfrm>
            <a:off x="264945" y="1086507"/>
            <a:ext cx="2386800" cy="14778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40" name="Google Shape;40;p8"/>
          <p:cNvSpPr txBox="1"/>
          <p:nvPr>
            <p:ph idx="1" type="body"/>
          </p:nvPr>
        </p:nvSpPr>
        <p:spPr>
          <a:xfrm>
            <a:off x="264945" y="2717440"/>
            <a:ext cx="2386800" cy="6217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41" name="Google Shape;41;p8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bg>
      <p:bgPr>
        <a:solidFill>
          <a:schemeClr val="accent6"/>
        </a:solidFill>
      </p:bgPr>
    </p:bg>
    <p:spTree>
      <p:nvGrpSpPr>
        <p:cNvPr id="42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9"/>
          <p:cNvSpPr txBox="1"/>
          <p:nvPr>
            <p:ph type="title"/>
          </p:nvPr>
        </p:nvSpPr>
        <p:spPr>
          <a:xfrm>
            <a:off x="416713" y="1029307"/>
            <a:ext cx="4771500" cy="7999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b="0" sz="54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b="0" sz="5400">
                <a:solidFill>
                  <a:schemeClr val="dk2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b="0" sz="5400">
                <a:solidFill>
                  <a:schemeClr val="dk2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b="0" sz="5400">
                <a:solidFill>
                  <a:schemeClr val="dk2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b="0" sz="5400">
                <a:solidFill>
                  <a:schemeClr val="dk2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b="0" sz="5400">
                <a:solidFill>
                  <a:schemeClr val="dk2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b="0" sz="5400">
                <a:solidFill>
                  <a:schemeClr val="dk2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b="0" sz="5400">
                <a:solidFill>
                  <a:schemeClr val="dk2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b="0" sz="54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44" name="Google Shape;44;p9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0"/>
          <p:cNvSpPr/>
          <p:nvPr/>
        </p:nvSpPr>
        <p:spPr>
          <a:xfrm>
            <a:off x="3886200" y="0"/>
            <a:ext cx="3886200" cy="100584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47" name="Google Shape;47;p10"/>
          <p:cNvCxnSpPr/>
          <p:nvPr/>
        </p:nvCxnSpPr>
        <p:spPr>
          <a:xfrm>
            <a:off x="4275224" y="8791200"/>
            <a:ext cx="3981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48" name="Google Shape;48;p10"/>
          <p:cNvSpPr txBox="1"/>
          <p:nvPr>
            <p:ph type="title"/>
          </p:nvPr>
        </p:nvSpPr>
        <p:spPr>
          <a:xfrm>
            <a:off x="225675" y="2033142"/>
            <a:ext cx="3438300" cy="32772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49" name="Google Shape;49;p10"/>
          <p:cNvSpPr txBox="1"/>
          <p:nvPr>
            <p:ph idx="1" type="subTitle"/>
          </p:nvPr>
        </p:nvSpPr>
        <p:spPr>
          <a:xfrm>
            <a:off x="225675" y="5332556"/>
            <a:ext cx="3438300" cy="2415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50" name="Google Shape;50;p10"/>
          <p:cNvSpPr txBox="1"/>
          <p:nvPr>
            <p:ph idx="2" type="body"/>
          </p:nvPr>
        </p:nvSpPr>
        <p:spPr>
          <a:xfrm>
            <a:off x="4198575" y="1416213"/>
            <a:ext cx="3261300" cy="722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indent="-317500" lvl="1" marL="914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indent="-317500" lvl="2" marL="1371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indent="-317500" lvl="3" marL="1828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indent="-317500" lvl="4" marL="22860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indent="-317500" lvl="5" marL="27432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indent="-317500" lvl="6" marL="3200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indent="-317500" lvl="7" marL="3657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indent="-317500" lvl="8" marL="411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51" name="Google Shape;51;p10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11"/>
          <p:cNvSpPr txBox="1"/>
          <p:nvPr>
            <p:ph idx="1" type="body"/>
          </p:nvPr>
        </p:nvSpPr>
        <p:spPr>
          <a:xfrm>
            <a:off x="264945" y="8273418"/>
            <a:ext cx="5099100" cy="1170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PT Sans Narrow"/>
              <a:buNone/>
              <a:defRPr sz="2400">
                <a:latin typeface="PT Sans Narrow"/>
                <a:ea typeface="PT Sans Narrow"/>
                <a:cs typeface="PT Sans Narrow"/>
                <a:sym typeface="PT Sans Narrow"/>
              </a:defRPr>
            </a:lvl1pPr>
          </a:lstStyle>
          <a:p/>
        </p:txBody>
      </p:sp>
      <p:sp>
        <p:nvSpPr>
          <p:cNvPr id="54" name="Google Shape;54;p11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tropic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"/>
          <p:cNvSpPr txBox="1"/>
          <p:nvPr>
            <p:ph type="title"/>
          </p:nvPr>
        </p:nvSpPr>
        <p:spPr>
          <a:xfrm>
            <a:off x="264945" y="870271"/>
            <a:ext cx="7242600" cy="1383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b="1" i="0" sz="3600" u="none" cap="none" strike="noStrike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b="1" i="0" sz="3600" u="none" cap="none" strike="noStrike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b="1" i="0" sz="3600" u="none" cap="none" strike="noStrike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b="1" i="0" sz="3600" u="none" cap="none" strike="noStrike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b="1" i="0" sz="3600" u="none" cap="none" strike="noStrike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b="1" i="0" sz="3600" u="none" cap="none" strike="noStrike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b="1" i="0" sz="3600" u="none" cap="none" strike="noStrike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b="1" i="0" sz="3600" u="none" cap="none" strike="noStrike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b="1" i="0" sz="3600" u="none" cap="none" strike="noStrike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9pPr>
          </a:lstStyle>
          <a:p/>
        </p:txBody>
      </p:sp>
      <p:sp>
        <p:nvSpPr>
          <p:cNvPr id="7" name="Google Shape;7;p2"/>
          <p:cNvSpPr txBox="1"/>
          <p:nvPr>
            <p:ph idx="1" type="body"/>
          </p:nvPr>
        </p:nvSpPr>
        <p:spPr>
          <a:xfrm>
            <a:off x="264945" y="2476369"/>
            <a:ext cx="7242600" cy="6458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Open Sans"/>
              <a:buChar char="●"/>
              <a:defRPr b="0" i="0" sz="18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indent="-317500" lvl="1" marL="9144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○"/>
              <a:defRPr b="0" i="0" sz="14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indent="-317500" lvl="2" marL="13716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■"/>
              <a:defRPr b="0" i="0" sz="14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indent="-317500" lvl="3" marL="18288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●"/>
              <a:defRPr b="0" i="0" sz="14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indent="-317500" lvl="4" marL="22860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○"/>
              <a:defRPr b="0" i="0" sz="14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indent="-317500" lvl="5" marL="27432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■"/>
              <a:defRPr b="0" i="0" sz="14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indent="-317500" lvl="6" marL="32004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●"/>
              <a:defRPr b="0" i="0" sz="14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indent="-317500" lvl="7" marL="36576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○"/>
              <a:defRPr b="0" i="0" sz="14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indent="-317500" lvl="8" marL="4114800" marR="0" rtl="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Open Sans"/>
              <a:buChar char="■"/>
              <a:defRPr b="0" i="0" sz="14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/>
        </p:txBody>
      </p:sp>
      <p:sp>
        <p:nvSpPr>
          <p:cNvPr id="8" name="Google Shape;8;p2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"/>
          <p:cNvSpPr txBox="1"/>
          <p:nvPr>
            <p:ph type="title"/>
          </p:nvPr>
        </p:nvSpPr>
        <p:spPr>
          <a:xfrm>
            <a:off x="352050" y="433950"/>
            <a:ext cx="7058100" cy="729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</a:pPr>
            <a:r>
              <a:rPr lang="en">
                <a:solidFill>
                  <a:srgbClr val="BF5700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Body Dysmorphic Disorder </a:t>
            </a:r>
            <a:endParaRPr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  <p:sp>
        <p:nvSpPr>
          <p:cNvPr id="67" name="Google Shape;67;p1"/>
          <p:cNvSpPr txBox="1"/>
          <p:nvPr>
            <p:ph idx="1" type="body"/>
          </p:nvPr>
        </p:nvSpPr>
        <p:spPr>
          <a:xfrm>
            <a:off x="351900" y="1294600"/>
            <a:ext cx="7058100" cy="4983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b="1" lang="en" sz="1600">
                <a:solidFill>
                  <a:srgbClr val="333F48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What is Body Dysmorphic Disorder (BDD)?</a:t>
            </a:r>
            <a:endParaRPr b="1" sz="1600">
              <a:solidFill>
                <a:srgbClr val="333F48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  <a:p>
            <a:pPr indent="-330200" lvl="0" marL="45720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333F48"/>
              </a:buClr>
              <a:buSzPts val="1600"/>
              <a:buFont typeface="Libre Franklin"/>
              <a:buChar char="●"/>
            </a:pPr>
            <a:r>
              <a:rPr lang="en" sz="1600">
                <a:solidFill>
                  <a:srgbClr val="333F48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BDD is a body-image disorder characterized by persistent and intrusive thoughts, judgments, or perceptions about one’s appearance that cause emotional distress and can interfere with daily functioning.</a:t>
            </a:r>
            <a:endParaRPr/>
          </a:p>
          <a:p>
            <a:pPr indent="-3302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333F48"/>
              </a:buClr>
              <a:buSzPts val="1600"/>
              <a:buFont typeface="Libre Franklin"/>
              <a:buChar char="●"/>
            </a:pPr>
            <a:r>
              <a:rPr lang="en" sz="1600">
                <a:solidFill>
                  <a:srgbClr val="333F48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BDD often develops in adolescents and teenagers, and impacts males and females at similar rates in the general population.</a:t>
            </a:r>
            <a:endParaRPr/>
          </a:p>
          <a:p>
            <a:pPr indent="0" lvl="0" marL="12700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333F48"/>
              </a:buClr>
              <a:buSzPts val="1600"/>
              <a:buNone/>
            </a:pPr>
            <a:r>
              <a:rPr b="1" lang="en" sz="1600">
                <a:solidFill>
                  <a:srgbClr val="333F48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What are the signs and symptoms of Body Dysmorphia?</a:t>
            </a:r>
            <a:endParaRPr b="1" sz="1600">
              <a:solidFill>
                <a:srgbClr val="333F48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  <a:p>
            <a:pPr indent="-330200" lvl="0" marL="45720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333F48"/>
              </a:buClr>
              <a:buSzPts val="1600"/>
              <a:buFont typeface="Libre Franklin"/>
              <a:buChar char="●"/>
            </a:pPr>
            <a:r>
              <a:rPr lang="en" sz="1600">
                <a:solidFill>
                  <a:srgbClr val="333F48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People who suffer from BDD often perform repetitive or compulsive behaviors to cope with, hide, or change their ‘flaws’.</a:t>
            </a:r>
            <a:endParaRPr/>
          </a:p>
          <a:p>
            <a:pPr indent="-3302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333F48"/>
              </a:buClr>
              <a:buSzPts val="1600"/>
              <a:buFont typeface="Libre Franklin"/>
              <a:buChar char="●"/>
            </a:pPr>
            <a:r>
              <a:rPr lang="en" sz="1600">
                <a:solidFill>
                  <a:srgbClr val="333F48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Some behaviors include: camouflaging, comparison to peers, checking or avoiding mirrors, picking at the skin, excessive exercise and grooming</a:t>
            </a:r>
            <a:endParaRPr/>
          </a:p>
          <a:p>
            <a:pPr indent="-3302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333F48"/>
              </a:buClr>
              <a:buSzPts val="1600"/>
              <a:buFont typeface="Libre Franklin"/>
              <a:buChar char="●"/>
            </a:pPr>
            <a:r>
              <a:rPr lang="en" sz="1600">
                <a:solidFill>
                  <a:srgbClr val="333F48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Those suffering from BDD also commonly suffer from other disorders, like anxiety, depression, eating disorders, and obsessive-compulsive disorder (OCD)</a:t>
            </a:r>
            <a:endParaRPr>
              <a:solidFill>
                <a:srgbClr val="333F48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  <p:sp>
        <p:nvSpPr>
          <p:cNvPr id="68" name="Google Shape;68;p1"/>
          <p:cNvSpPr txBox="1"/>
          <p:nvPr/>
        </p:nvSpPr>
        <p:spPr>
          <a:xfrm>
            <a:off x="428250" y="6583300"/>
            <a:ext cx="6911400" cy="2437800"/>
          </a:xfrm>
          <a:prstGeom prst="rect">
            <a:avLst/>
          </a:prstGeom>
          <a:solidFill>
            <a:schemeClr val="dk1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1" i="0" lang="en" sz="1600" u="none" cap="none" strike="noStrike">
                <a:solidFill>
                  <a:srgbClr val="000000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Treatments</a:t>
            </a:r>
            <a:endParaRPr b="0" i="0" sz="1600" u="none" cap="none" strike="noStrike">
              <a:solidFill>
                <a:srgbClr val="000000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  <a:p>
            <a:pPr indent="-3302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Libre Franklin"/>
              <a:buChar char="●"/>
            </a:pPr>
            <a:r>
              <a:rPr b="1" i="0" lang="en" sz="1600" u="none" cap="none" strike="noStrike">
                <a:solidFill>
                  <a:srgbClr val="000000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Cognitive Behavioral Therapy (CBT) </a:t>
            </a:r>
            <a:r>
              <a:rPr b="0" i="0" lang="en" sz="1600" u="none" cap="none" strike="noStrike">
                <a:solidFill>
                  <a:srgbClr val="000000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is effective in teaching how to recognize irrational thoughts and change negative thinking patterns.</a:t>
            </a:r>
            <a:endParaRPr/>
          </a:p>
          <a:p>
            <a:pPr indent="-3302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Libre Franklin"/>
              <a:buChar char="●"/>
            </a:pPr>
            <a:r>
              <a:rPr b="1" i="0" lang="en" sz="1600" u="none" cap="none" strike="noStrike">
                <a:solidFill>
                  <a:srgbClr val="000000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Acceptance and Commitment Therapy (ACT) </a:t>
            </a:r>
            <a:r>
              <a:rPr b="0" i="0" lang="en" sz="1600" u="none" cap="none" strike="noStrike">
                <a:solidFill>
                  <a:srgbClr val="000000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within the context of </a:t>
            </a:r>
            <a:r>
              <a:rPr b="1" i="0" lang="en" sz="1600" u="none" cap="none" strike="noStrike">
                <a:solidFill>
                  <a:srgbClr val="000000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CBT </a:t>
            </a:r>
            <a:r>
              <a:rPr b="0" i="0" lang="en" sz="1600" u="none" cap="none" strike="noStrike">
                <a:solidFill>
                  <a:srgbClr val="000000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treatment is especially effective in treating BDD.</a:t>
            </a:r>
            <a:endParaRPr/>
          </a:p>
          <a:p>
            <a:pPr indent="-3302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Libre Franklin"/>
              <a:buChar char="●"/>
            </a:pPr>
            <a:r>
              <a:rPr b="1" i="0" lang="en" sz="1600" u="none" cap="none" strike="noStrike">
                <a:solidFill>
                  <a:srgbClr val="000000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Antidepressant medications </a:t>
            </a:r>
            <a:r>
              <a:rPr b="0" i="0" lang="en" sz="1600" u="none" cap="none" strike="noStrike">
                <a:solidFill>
                  <a:srgbClr val="000000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also help to alleviate some of the stress accompanying the obsessive and compulsive symptoms of BDD. Always consult a doctor before beginning any medications.</a:t>
            </a:r>
            <a:endParaRPr b="1" i="0" sz="1600" u="none" cap="none" strike="noStrike">
              <a:solidFill>
                <a:srgbClr val="000000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  <p:sp>
        <p:nvSpPr>
          <p:cNvPr id="69" name="Google Shape;69;p1"/>
          <p:cNvSpPr txBox="1"/>
          <p:nvPr/>
        </p:nvSpPr>
        <p:spPr>
          <a:xfrm>
            <a:off x="7423700" y="5966850"/>
            <a:ext cx="6249000" cy="729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Tropic">
  <a:themeElements>
    <a:clrScheme name="Tropic">
      <a:dk1>
        <a:srgbClr val="A1E8D9"/>
      </a:dk1>
      <a:lt1>
        <a:srgbClr val="FFFFFF"/>
      </a:lt1>
      <a:dk2>
        <a:srgbClr val="695D46"/>
      </a:dk2>
      <a:lt2>
        <a:srgbClr val="B3A77D"/>
      </a:lt2>
      <a:accent1>
        <a:srgbClr val="EF6C00"/>
      </a:accent1>
      <a:accent2>
        <a:srgbClr val="009668"/>
      </a:accent2>
      <a:accent3>
        <a:srgbClr val="4DB6AC"/>
      </a:accent3>
      <a:accent4>
        <a:srgbClr val="FF9800"/>
      </a:accent4>
      <a:accent5>
        <a:srgbClr val="CE93D8"/>
      </a:accent5>
      <a:accent6>
        <a:srgbClr val="EEFF41"/>
      </a:accent6>
      <a:hlink>
        <a:srgbClr val="CE93D8"/>
      </a:hlink>
      <a:folHlink>
        <a:srgbClr val="CE93D8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2021-01-05T17:30:53Z</dcterms:created>
  <dc:creator>Abigail Balat</dc:creator>
</cp:coreProperties>
</file>