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10058400" cx="7315200"/>
  <p:notesSz cx="6858000" cy="9144000"/>
  <p:embeddedFontLst>
    <p:embeddedFont>
      <p:font typeface="Libre Franklin"/>
      <p:regular r:id="rId8"/>
      <p:bold r:id="rId9"/>
      <p:italic r:id="rId10"/>
      <p:boldItalic r:id="rId11"/>
    </p:embeddedFon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Italic.fntdata"/><Relationship Id="rId10" Type="http://schemas.openxmlformats.org/officeDocument/2006/relationships/font" Target="fonts/LibreFranklin-italic.fntdata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7ccba664a_1_71:notes"/>
          <p:cNvSpPr/>
          <p:nvPr>
            <p:ph idx="2" type="sldImg"/>
          </p:nvPr>
        </p:nvSpPr>
        <p:spPr>
          <a:xfrm>
            <a:off x="2182410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7ccba664a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5606188" y="6212580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260028" y="6176136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03342" y="1998672"/>
            <a:ext cx="5709463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03348" y="7761972"/>
            <a:ext cx="5709463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03320" y="3425672"/>
            <a:ext cx="57096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709780" y="5573410"/>
            <a:ext cx="38964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0" y="5029493"/>
            <a:ext cx="73152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49360" y="1593387"/>
            <a:ext cx="68568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4936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386592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392200" y="1029307"/>
            <a:ext cx="44907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657600" y="0"/>
            <a:ext cx="36576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023740" y="8791200"/>
            <a:ext cx="3747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12400" y="2033142"/>
            <a:ext cx="32361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12400" y="5332556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3951600" y="1416213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49360" y="8273418"/>
            <a:ext cx="47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49360" y="2551707"/>
            <a:ext cx="6816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49360" y="5858160"/>
            <a:ext cx="6816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3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1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423000" y="433950"/>
            <a:ext cx="6642900" cy="78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ADHD in Children and Teens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412350" y="1220750"/>
            <a:ext cx="6555600" cy="211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ADHD stands for </a:t>
            </a:r>
            <a:r>
              <a:rPr b="1"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Attention Deficit Hyperactivity Disorder</a:t>
            </a:r>
            <a:endParaRPr b="1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children mostly have </a:t>
            </a: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trouble paying attention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(inattentive subtype) and others mostly have </a:t>
            </a: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trouble sitting still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and controlling impulses (hyperactive-impulsive subtype). Some children have </a:t>
            </a: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trouble with both 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(combined subtype). To meet criteria for ADHD, children must be having problems with these symptoms </a:t>
            </a: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across at least two settings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(home, school, activities, with friends)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423600" y="6576525"/>
            <a:ext cx="6468000" cy="2496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Libre Franklin"/>
                <a:ea typeface="Libre Franklin"/>
                <a:cs typeface="Libre Franklin"/>
                <a:sym typeface="Libre Franklin"/>
              </a:rPr>
              <a:t>Treatments for this Disorder</a:t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Research suggests that medication and therapy together are often the best combination for children with ADHD.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You should speak with your primary care physician or psychiatrist about medication for your child.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Many parents are surprised to learn this, but the type of therapy with the best evidence for ADHD </a:t>
            </a: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focuses on parents and teaching them the skills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to manage their child’s behavior and help support them in completing tasks.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>
            <p:ph idx="1" type="body"/>
          </p:nvPr>
        </p:nvSpPr>
        <p:spPr>
          <a:xfrm>
            <a:off x="360800" y="3568425"/>
            <a:ext cx="3220500" cy="26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Trouble Paying Attention</a:t>
            </a:r>
            <a:endParaRPr b="1"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Careless mistakes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Difficulty finishing tasks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Difficulty listening and 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Difficulty following through on instructions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Trouble organizing 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Avoidance of tasks that require lots of concentration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Loses items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Forgetful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3855625" y="3568425"/>
            <a:ext cx="2965200" cy="27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Being Impulsive or Hyperactive</a:t>
            </a:r>
            <a:endParaRPr b="1"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Fidgeting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Leaving seat frequently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Running or climbing at inappropriate times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Seeming “on the go” or “driven by a motor”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Excessive talking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Blurting out answers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Difficulty waiting turn</a:t>
            </a:r>
            <a:endParaRPr sz="150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Libre Franklin"/>
              <a:buChar char="●"/>
            </a:pPr>
            <a:r>
              <a:rPr lang="en" sz="150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Interrupting others</a:t>
            </a:r>
            <a:endParaRPr sz="15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